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2446"/>
        </a:solidFill>
      </p:bgPr>
    </p:bg>
    <p:spTree>
      <p:nvGrpSpPr>
        <p:cNvPr id="1" name=""/>
        <p:cNvGrpSpPr/>
        <p:nvPr/>
      </p:nvGrpSpPr>
      <p:grpSpPr>
        <a:xfrm>
          <a:off x="0" y="0"/>
          <a:ext cx="0" cy="0"/>
          <a:chOff x="0" y="0"/>
          <a:chExt cx="0" cy="0"/>
        </a:xfrm>
      </p:grpSpPr>
      <p:sp>
        <p:nvSpPr>
          <p:cNvPr id="2" name="Shape 0"/>
          <p:cNvSpPr/>
          <p:nvPr/>
        </p:nvSpPr>
        <p:spPr>
          <a:xfrm>
            <a:off x="0" y="6583680"/>
            <a:ext cx="12191695" cy="274320"/>
          </a:xfrm>
          <a:prstGeom prst="rect">
            <a:avLst/>
          </a:prstGeom>
          <a:solidFill>
            <a:srgbClr val="8AC440"/>
          </a:solidFill>
          <a:ln/>
        </p:spPr>
      </p:sp>
      <p:pic>
        <p:nvPicPr>
          <p:cNvPr id="3" name="Image 0" descr="preencoded.png">    </p:cNvPr>
          <p:cNvPicPr>
            <a:picLocks noChangeAspect="1"/>
          </p:cNvPicPr>
          <p:nvPr/>
        </p:nvPicPr>
        <p:blipFill>
          <a:blip r:embed="rId1"/>
          <a:stretch>
            <a:fillRect/>
          </a:stretch>
        </p:blipFill>
        <p:spPr>
          <a:xfrm>
            <a:off x="640080" y="914400"/>
            <a:ext cx="2377440" cy="1344168"/>
          </a:xfrm>
          <a:prstGeom prst="rect">
            <a:avLst/>
          </a:prstGeom>
        </p:spPr>
      </p:pic>
      <p:sp>
        <p:nvSpPr>
          <p:cNvPr id="4" name="Text 1"/>
          <p:cNvSpPr/>
          <p:nvPr/>
        </p:nvSpPr>
        <p:spPr>
          <a:xfrm>
            <a:off x="640080" y="2651760"/>
            <a:ext cx="8686800" cy="2194560"/>
          </a:xfrm>
          <a:prstGeom prst="rect">
            <a:avLst/>
          </a:prstGeom>
          <a:noFill/>
          <a:ln/>
        </p:spPr>
        <p:txBody>
          <a:bodyPr wrap="square" rtlCol="0" anchor="ctr"/>
          <a:lstStyle/>
          <a:p>
            <a:pPr indent="0" marL="0">
              <a:lnSpc>
                <a:spcPts val="4600"/>
              </a:lnSpc>
              <a:buNone/>
            </a:pPr>
            <a:r>
              <a:rPr lang="en-US" sz="4000" b="1" dirty="0">
                <a:solidFill>
                  <a:srgbClr val="FFFFFF"/>
                </a:solidFill>
                <a:latin typeface="Georgia" pitchFamily="34" charset="0"/>
                <a:ea typeface="Georgia" pitchFamily="34" charset="-122"/>
                <a:cs typeface="Georgia" pitchFamily="34" charset="-120"/>
              </a:rPr>
              <a:t>730,000 residents.
</a:t>
            </a:r>
            <a:pPr indent="0" marL="0">
              <a:lnSpc>
                <a:spcPts val="4600"/>
              </a:lnSpc>
              <a:buNone/>
            </a:pPr>
            <a:r>
              <a:rPr lang="en-US" sz="4000" b="1" dirty="0">
                <a:solidFill>
                  <a:srgbClr val="FFFFFF"/>
                </a:solidFill>
                <a:latin typeface="Georgia" pitchFamily="34" charset="0"/>
                <a:ea typeface="Georgia" pitchFamily="34" charset="-122"/>
                <a:cs typeface="Georgia" pitchFamily="34" charset="-120"/>
              </a:rPr>
              <a:t>230 new acres.
</a:t>
            </a:r>
            <a:pPr indent="0" marL="0">
              <a:lnSpc>
                <a:spcPts val="4600"/>
              </a:lnSpc>
              <a:buNone/>
            </a:pPr>
            <a:r>
              <a:rPr lang="en-US" sz="4000" b="1" dirty="0">
                <a:solidFill>
                  <a:srgbClr val="8AC440"/>
                </a:solidFill>
                <a:latin typeface="Georgia" pitchFamily="34" charset="0"/>
                <a:ea typeface="Georgia" pitchFamily="34" charset="-122"/>
                <a:cs typeface="Georgia" pitchFamily="34" charset="-120"/>
              </a:rPr>
              <a:t>1 better park for all.</a:t>
            </a:r>
            <a:endParaRPr lang="en-US" sz="4000" dirty="0"/>
          </a:p>
        </p:txBody>
      </p:sp>
      <p:sp>
        <p:nvSpPr>
          <p:cNvPr id="5" name="Text 2"/>
          <p:cNvSpPr/>
          <p:nvPr/>
        </p:nvSpPr>
        <p:spPr>
          <a:xfrm>
            <a:off x="640080" y="5029200"/>
            <a:ext cx="7315200" cy="365760"/>
          </a:xfrm>
          <a:prstGeom prst="rect">
            <a:avLst/>
          </a:prstGeom>
          <a:noFill/>
          <a:ln/>
        </p:spPr>
        <p:txBody>
          <a:bodyPr wrap="square" rtlCol="0" anchor="ctr"/>
          <a:lstStyle/>
          <a:p>
            <a:pPr indent="0" marL="0">
              <a:buNone/>
            </a:pPr>
            <a:r>
              <a:rPr lang="en-US" sz="1500" spc="150" kern="0" dirty="0">
                <a:solidFill>
                  <a:srgbClr val="AFC0D6"/>
                </a:solidFill>
                <a:latin typeface="Calibri" pitchFamily="34" charset="0"/>
                <a:ea typeface="Calibri" pitchFamily="34" charset="-122"/>
                <a:cs typeface="Calibri" pitchFamily="34" charset="-120"/>
              </a:rPr>
              <a:t>Campaign Creative Plan · v4</a:t>
            </a:r>
            <a:endParaRPr lang="en-US" sz="1500" dirty="0"/>
          </a:p>
        </p:txBody>
      </p:sp>
      <p:sp>
        <p:nvSpPr>
          <p:cNvPr id="6" name="Text 3"/>
          <p:cNvSpPr/>
          <p:nvPr/>
        </p:nvSpPr>
        <p:spPr>
          <a:xfrm>
            <a:off x="640080" y="5486400"/>
            <a:ext cx="8686800" cy="731520"/>
          </a:xfrm>
          <a:prstGeom prst="rect">
            <a:avLst/>
          </a:prstGeom>
          <a:noFill/>
          <a:ln/>
        </p:spPr>
        <p:txBody>
          <a:bodyPr wrap="square" rtlCol="0" anchor="ctr"/>
          <a:lstStyle/>
          <a:p>
            <a:pPr indent="0" marL="0">
              <a:lnSpc>
                <a:spcPts val="2000"/>
              </a:lnSpc>
              <a:buNone/>
            </a:pPr>
            <a:r>
              <a:rPr lang="en-US" sz="1400" dirty="0">
                <a:solidFill>
                  <a:srgbClr val="AFC0D6"/>
                </a:solidFill>
                <a:latin typeface="Calibri" pitchFamily="34" charset="0"/>
                <a:ea typeface="Calibri" pitchFamily="34" charset="-122"/>
                <a:cs typeface="Calibri" pitchFamily="34" charset="-120"/>
              </a:rPr>
              <a:t>Most of Liberty State Park has sat locked behind a fence for decades. It's time to clean it and open it for all of Hudson County.</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02–04 · CREATIVE ELEMENTS</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9</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The pieces we'd build.</a:t>
            </a:r>
            <a:endParaRPr lang="en-US" sz="3000" dirty="0"/>
          </a:p>
        </p:txBody>
      </p:sp>
      <p:sp>
        <p:nvSpPr>
          <p:cNvPr id="8" name="Text 5"/>
          <p:cNvSpPr/>
          <p:nvPr/>
        </p:nvSpPr>
        <p:spPr>
          <a:xfrm>
            <a:off x="640080" y="2076450"/>
            <a:ext cx="8947459" cy="365760"/>
          </a:xfrm>
          <a:prstGeom prst="rect">
            <a:avLst/>
          </a:prstGeom>
          <a:noFill/>
          <a:ln/>
        </p:spPr>
        <p:txBody>
          <a:bodyPr wrap="square" rtlCol="0" anchor="t"/>
          <a:lstStyle/>
          <a:p>
            <a:pPr indent="0" marL="0">
              <a:lnSpc>
                <a:spcPts val="2000"/>
              </a:lnSpc>
              <a:buNone/>
            </a:pPr>
            <a:r>
              <a:rPr lang="en-US" sz="1400" dirty="0">
                <a:solidFill>
                  <a:srgbClr val="5B6B80"/>
                </a:solidFill>
                <a:latin typeface="Calibri" pitchFamily="34" charset="0"/>
                <a:ea typeface="Calibri" pitchFamily="34" charset="-122"/>
                <a:cs typeface="Calibri" pitchFamily="34" charset="-120"/>
              </a:rPr>
              <a:t>High-level introductions to each creative component. Scripts and storyboards follow.</a:t>
            </a:r>
            <a:endParaRPr lang="en-US" sz="1400" dirty="0"/>
          </a:p>
        </p:txBody>
      </p:sp>
      <p:sp>
        <p:nvSpPr>
          <p:cNvPr id="9" name="Shape 6"/>
          <p:cNvSpPr/>
          <p:nvPr/>
        </p:nvSpPr>
        <p:spPr>
          <a:xfrm>
            <a:off x="640080" y="2606802"/>
            <a:ext cx="5295748" cy="1645539"/>
          </a:xfrm>
          <a:prstGeom prst="roundRect">
            <a:avLst>
              <a:gd name="adj" fmla="val 4445"/>
            </a:avLst>
          </a:prstGeom>
          <a:solidFill>
            <a:srgbClr val="FFFFFF"/>
          </a:solidFill>
          <a:ln w="12700">
            <a:solidFill>
              <a:srgbClr val="D9E0EA"/>
            </a:solidFill>
            <a:prstDash val="solid"/>
          </a:ln>
        </p:spPr>
      </p:sp>
      <p:sp>
        <p:nvSpPr>
          <p:cNvPr id="10" name="Shape 7"/>
          <p:cNvSpPr/>
          <p:nvPr/>
        </p:nvSpPr>
        <p:spPr>
          <a:xfrm>
            <a:off x="640080" y="2606802"/>
            <a:ext cx="5295748" cy="64008"/>
          </a:xfrm>
          <a:prstGeom prst="rect">
            <a:avLst/>
          </a:prstGeom>
          <a:solidFill>
            <a:srgbClr val="A94599"/>
          </a:solidFill>
          <a:ln/>
        </p:spPr>
      </p:sp>
      <p:sp>
        <p:nvSpPr>
          <p:cNvPr id="11" name="Text 8"/>
          <p:cNvSpPr/>
          <p:nvPr/>
        </p:nvSpPr>
        <p:spPr>
          <a:xfrm>
            <a:off x="896112" y="2753106"/>
            <a:ext cx="4783684" cy="228600"/>
          </a:xfrm>
          <a:prstGeom prst="rect">
            <a:avLst/>
          </a:prstGeom>
          <a:noFill/>
          <a:ln/>
        </p:spPr>
        <p:txBody>
          <a:bodyPr wrap="square" rtlCol="0" anchor="ctr"/>
          <a:lstStyle/>
          <a:p>
            <a:pPr indent="0" marL="0">
              <a:buNone/>
            </a:pPr>
            <a:r>
              <a:rPr lang="en-US" sz="1000" b="1" spc="150" kern="0" dirty="0">
                <a:solidFill>
                  <a:srgbClr val="A94599"/>
                </a:solidFill>
                <a:latin typeface="Calibri" pitchFamily="34" charset="0"/>
                <a:ea typeface="Calibri" pitchFamily="34" charset="-122"/>
                <a:cs typeface="Calibri" pitchFamily="34" charset="-120"/>
              </a:rPr>
              <a:t>02 · ANCHOR SPOT</a:t>
            </a:r>
            <a:endParaRPr lang="en-US" sz="1000" dirty="0"/>
          </a:p>
        </p:txBody>
      </p:sp>
      <p:sp>
        <p:nvSpPr>
          <p:cNvPr id="12" name="Text 9"/>
          <p:cNvSpPr/>
          <p:nvPr/>
        </p:nvSpPr>
        <p:spPr>
          <a:xfrm>
            <a:off x="896112" y="2999994"/>
            <a:ext cx="4783684" cy="274320"/>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Table-Setter Video — :30</a:t>
            </a:r>
            <a:endParaRPr lang="en-US" sz="1600" dirty="0"/>
          </a:p>
        </p:txBody>
      </p:sp>
      <p:sp>
        <p:nvSpPr>
          <p:cNvPr id="13" name="Text 10"/>
          <p:cNvSpPr/>
          <p:nvPr/>
        </p:nvSpPr>
        <p:spPr>
          <a:xfrm>
            <a:off x="896112" y="3365754"/>
            <a:ext cx="4783684" cy="721995"/>
          </a:xfrm>
          <a:prstGeom prst="rect">
            <a:avLst/>
          </a:prstGeom>
          <a:noFill/>
          <a:ln/>
        </p:spPr>
        <p:txBody>
          <a:bodyPr wrap="square" rtlCol="0" anchor="t"/>
          <a:lstStyle/>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:30-second table-setter with a compelling review of the problem, the vision, and a call to take action.</a:t>
            </a:r>
            <a:endParaRPr lang="en-US" sz="1100" dirty="0"/>
          </a:p>
        </p:txBody>
      </p:sp>
      <p:sp>
        <p:nvSpPr>
          <p:cNvPr id="14" name="Shape 11"/>
          <p:cNvSpPr/>
          <p:nvPr/>
        </p:nvSpPr>
        <p:spPr>
          <a:xfrm>
            <a:off x="6255868" y="2606802"/>
            <a:ext cx="5295748" cy="1645539"/>
          </a:xfrm>
          <a:prstGeom prst="roundRect">
            <a:avLst>
              <a:gd name="adj" fmla="val 4445"/>
            </a:avLst>
          </a:prstGeom>
          <a:solidFill>
            <a:srgbClr val="FFFFFF"/>
          </a:solidFill>
          <a:ln w="12700">
            <a:solidFill>
              <a:srgbClr val="D9E0EA"/>
            </a:solidFill>
            <a:prstDash val="solid"/>
          </a:ln>
        </p:spPr>
      </p:sp>
      <p:sp>
        <p:nvSpPr>
          <p:cNvPr id="15" name="Shape 12"/>
          <p:cNvSpPr/>
          <p:nvPr/>
        </p:nvSpPr>
        <p:spPr>
          <a:xfrm>
            <a:off x="6255868" y="2606802"/>
            <a:ext cx="5295748" cy="64008"/>
          </a:xfrm>
          <a:prstGeom prst="rect">
            <a:avLst/>
          </a:prstGeom>
          <a:solidFill>
            <a:srgbClr val="0B59A6"/>
          </a:solidFill>
          <a:ln/>
        </p:spPr>
      </p:sp>
      <p:sp>
        <p:nvSpPr>
          <p:cNvPr id="16" name="Text 13"/>
          <p:cNvSpPr/>
          <p:nvPr/>
        </p:nvSpPr>
        <p:spPr>
          <a:xfrm>
            <a:off x="6511900" y="2753106"/>
            <a:ext cx="4783684" cy="228600"/>
          </a:xfrm>
          <a:prstGeom prst="rect">
            <a:avLst/>
          </a:prstGeom>
          <a:noFill/>
          <a:ln/>
        </p:spPr>
        <p:txBody>
          <a:bodyPr wrap="square" rtlCol="0" anchor="ctr"/>
          <a:lstStyle/>
          <a:p>
            <a:pPr indent="0" marL="0">
              <a:buNone/>
            </a:pPr>
            <a:r>
              <a:rPr lang="en-US" sz="1000" b="1" spc="150" kern="0" dirty="0">
                <a:solidFill>
                  <a:srgbClr val="0B59A6"/>
                </a:solidFill>
                <a:latin typeface="Calibri" pitchFamily="34" charset="0"/>
                <a:ea typeface="Calibri" pitchFamily="34" charset="-122"/>
                <a:cs typeface="Calibri" pitchFamily="34" charset="-120"/>
              </a:rPr>
              <a:t>02B · INTERACTIVE</a:t>
            </a:r>
            <a:endParaRPr lang="en-US" sz="1000" dirty="0"/>
          </a:p>
        </p:txBody>
      </p:sp>
      <p:sp>
        <p:nvSpPr>
          <p:cNvPr id="17" name="Text 14"/>
          <p:cNvSpPr/>
          <p:nvPr/>
        </p:nvSpPr>
        <p:spPr>
          <a:xfrm>
            <a:off x="6511900" y="2999994"/>
            <a:ext cx="4783684" cy="274320"/>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Digital Stakeholder Deck</a:t>
            </a:r>
            <a:endParaRPr lang="en-US" sz="1600" dirty="0"/>
          </a:p>
        </p:txBody>
      </p:sp>
      <p:sp>
        <p:nvSpPr>
          <p:cNvPr id="18" name="Text 15"/>
          <p:cNvSpPr/>
          <p:nvPr/>
        </p:nvSpPr>
        <p:spPr>
          <a:xfrm>
            <a:off x="6511900" y="3365754"/>
            <a:ext cx="4783684" cy="721995"/>
          </a:xfrm>
          <a:prstGeom prst="rect">
            <a:avLst/>
          </a:prstGeom>
          <a:noFill/>
          <a:ln/>
        </p:spPr>
        <p:txBody>
          <a:bodyPr wrap="square" rtlCol="0" anchor="t"/>
          <a:lstStyle/>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A digitally-hosted deck so stakeholders can understand the vision — motion-animated renderings, before/after comparisons, and the specific ask for each audience.</a:t>
            </a:r>
            <a:endParaRPr lang="en-US" sz="1100" dirty="0"/>
          </a:p>
        </p:txBody>
      </p:sp>
      <p:sp>
        <p:nvSpPr>
          <p:cNvPr id="19" name="Shape 16"/>
          <p:cNvSpPr/>
          <p:nvPr/>
        </p:nvSpPr>
        <p:spPr>
          <a:xfrm>
            <a:off x="640080" y="4572381"/>
            <a:ext cx="5295748" cy="1645539"/>
          </a:xfrm>
          <a:prstGeom prst="roundRect">
            <a:avLst>
              <a:gd name="adj" fmla="val 4445"/>
            </a:avLst>
          </a:prstGeom>
          <a:solidFill>
            <a:srgbClr val="FFFFFF"/>
          </a:solidFill>
          <a:ln w="12700">
            <a:solidFill>
              <a:srgbClr val="D9E0EA"/>
            </a:solidFill>
            <a:prstDash val="solid"/>
          </a:ln>
        </p:spPr>
      </p:sp>
      <p:sp>
        <p:nvSpPr>
          <p:cNvPr id="20" name="Shape 17"/>
          <p:cNvSpPr/>
          <p:nvPr/>
        </p:nvSpPr>
        <p:spPr>
          <a:xfrm>
            <a:off x="640080" y="4572381"/>
            <a:ext cx="5295748" cy="64008"/>
          </a:xfrm>
          <a:prstGeom prst="rect">
            <a:avLst/>
          </a:prstGeom>
          <a:solidFill>
            <a:srgbClr val="8AC440"/>
          </a:solidFill>
          <a:ln/>
        </p:spPr>
      </p:sp>
      <p:sp>
        <p:nvSpPr>
          <p:cNvPr id="21" name="Text 18"/>
          <p:cNvSpPr/>
          <p:nvPr/>
        </p:nvSpPr>
        <p:spPr>
          <a:xfrm>
            <a:off x="896112" y="4718685"/>
            <a:ext cx="4783684" cy="228600"/>
          </a:xfrm>
          <a:prstGeom prst="rect">
            <a:avLst/>
          </a:prstGeom>
          <a:noFill/>
          <a:ln/>
        </p:spPr>
        <p:txBody>
          <a:bodyPr wrap="square" rtlCol="0" anchor="ctr"/>
          <a:lstStyle/>
          <a:p>
            <a:pPr indent="0" marL="0">
              <a:buNone/>
            </a:pPr>
            <a:r>
              <a:rPr lang="en-US" sz="1000" b="1" spc="150" kern="0" dirty="0">
                <a:solidFill>
                  <a:srgbClr val="8AC440"/>
                </a:solidFill>
                <a:latin typeface="Calibri" pitchFamily="34" charset="0"/>
                <a:ea typeface="Calibri" pitchFamily="34" charset="-122"/>
                <a:cs typeface="Calibri" pitchFamily="34" charset="-120"/>
              </a:rPr>
              <a:t>03 · SHORT SOCIAL</a:t>
            </a:r>
            <a:endParaRPr lang="en-US" sz="1000" dirty="0"/>
          </a:p>
        </p:txBody>
      </p:sp>
      <p:sp>
        <p:nvSpPr>
          <p:cNvPr id="22" name="Text 19"/>
          <p:cNvSpPr/>
          <p:nvPr/>
        </p:nvSpPr>
        <p:spPr>
          <a:xfrm>
            <a:off x="896112" y="4965573"/>
            <a:ext cx="4783684" cy="274320"/>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Validator Video Series</a:t>
            </a:r>
            <a:endParaRPr lang="en-US" sz="1600" dirty="0"/>
          </a:p>
        </p:txBody>
      </p:sp>
      <p:sp>
        <p:nvSpPr>
          <p:cNvPr id="23" name="Text 20"/>
          <p:cNvSpPr/>
          <p:nvPr/>
        </p:nvSpPr>
        <p:spPr>
          <a:xfrm>
            <a:off x="896112" y="5331333"/>
            <a:ext cx="4783684" cy="721995"/>
          </a:xfrm>
          <a:prstGeom prst="rect">
            <a:avLst/>
          </a:prstGeom>
          <a:noFill/>
          <a:ln/>
        </p:spPr>
        <p:txBody>
          <a:bodyPr wrap="square" rtlCol="0" anchor="t"/>
          <a:lstStyle/>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Short clips from trusted community voices — factual, warm, in their own words. NAACP, seniors, bilingual voices, kids, Sen. Stack, CE Guy.</a:t>
            </a:r>
            <a:endParaRPr lang="en-US" sz="1100" dirty="0"/>
          </a:p>
        </p:txBody>
      </p:sp>
      <p:sp>
        <p:nvSpPr>
          <p:cNvPr id="24" name="Shape 21"/>
          <p:cNvSpPr/>
          <p:nvPr/>
        </p:nvSpPr>
        <p:spPr>
          <a:xfrm>
            <a:off x="6255868" y="4572381"/>
            <a:ext cx="5295748" cy="1645539"/>
          </a:xfrm>
          <a:prstGeom prst="roundRect">
            <a:avLst>
              <a:gd name="adj" fmla="val 4445"/>
            </a:avLst>
          </a:prstGeom>
          <a:solidFill>
            <a:srgbClr val="FFFFFF"/>
          </a:solidFill>
          <a:ln w="12700">
            <a:solidFill>
              <a:srgbClr val="D9E0EA"/>
            </a:solidFill>
            <a:prstDash val="solid"/>
          </a:ln>
        </p:spPr>
      </p:sp>
      <p:sp>
        <p:nvSpPr>
          <p:cNvPr id="25" name="Shape 22"/>
          <p:cNvSpPr/>
          <p:nvPr/>
        </p:nvSpPr>
        <p:spPr>
          <a:xfrm>
            <a:off x="6255868" y="4572381"/>
            <a:ext cx="5295748" cy="64008"/>
          </a:xfrm>
          <a:prstGeom prst="rect">
            <a:avLst/>
          </a:prstGeom>
          <a:solidFill>
            <a:srgbClr val="A94599"/>
          </a:solidFill>
          <a:ln/>
        </p:spPr>
      </p:sp>
      <p:sp>
        <p:nvSpPr>
          <p:cNvPr id="26" name="Text 23"/>
          <p:cNvSpPr/>
          <p:nvPr/>
        </p:nvSpPr>
        <p:spPr>
          <a:xfrm>
            <a:off x="6511900" y="4718685"/>
            <a:ext cx="4783684" cy="228600"/>
          </a:xfrm>
          <a:prstGeom prst="rect">
            <a:avLst/>
          </a:prstGeom>
          <a:noFill/>
          <a:ln/>
        </p:spPr>
        <p:txBody>
          <a:bodyPr wrap="square" rtlCol="0" anchor="ctr"/>
          <a:lstStyle/>
          <a:p>
            <a:pPr indent="0" marL="0">
              <a:buNone/>
            </a:pPr>
            <a:r>
              <a:rPr lang="en-US" sz="1000" b="1" spc="150" kern="0" dirty="0">
                <a:solidFill>
                  <a:srgbClr val="A94599"/>
                </a:solidFill>
                <a:latin typeface="Calibri" pitchFamily="34" charset="0"/>
                <a:ea typeface="Calibri" pitchFamily="34" charset="-122"/>
                <a:cs typeface="Calibri" pitchFamily="34" charset="-120"/>
              </a:rPr>
              <a:t>04 · CROSS-PLATFORM</a:t>
            </a:r>
            <a:endParaRPr lang="en-US" sz="1000" dirty="0"/>
          </a:p>
        </p:txBody>
      </p:sp>
      <p:sp>
        <p:nvSpPr>
          <p:cNvPr id="27" name="Text 24"/>
          <p:cNvSpPr/>
          <p:nvPr/>
        </p:nvSpPr>
        <p:spPr>
          <a:xfrm>
            <a:off x="6511900" y="4965573"/>
            <a:ext cx="4783684" cy="274320"/>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Static Content</a:t>
            </a:r>
            <a:endParaRPr lang="en-US" sz="1600" dirty="0"/>
          </a:p>
        </p:txBody>
      </p:sp>
      <p:sp>
        <p:nvSpPr>
          <p:cNvPr id="28" name="Text 25"/>
          <p:cNvSpPr/>
          <p:nvPr/>
        </p:nvSpPr>
        <p:spPr>
          <a:xfrm>
            <a:off x="6511900" y="5331333"/>
            <a:ext cx="4783684" cy="721995"/>
          </a:xfrm>
          <a:prstGeom prst="rect">
            <a:avLst/>
          </a:prstGeom>
          <a:noFill/>
          <a:ln/>
        </p:spPr>
        <p:txBody>
          <a:bodyPr wrap="square" rtlCol="0" anchor="t"/>
          <a:lstStyle/>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Headlines and copy built to travel — including a dedicated “Public land, kept public” set, plus before/after slider treatments.</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05–06 · SUPPORT</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10</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Support materials and voice.</a:t>
            </a:r>
            <a:endParaRPr lang="en-US" sz="3000" dirty="0"/>
          </a:p>
        </p:txBody>
      </p:sp>
      <p:sp>
        <p:nvSpPr>
          <p:cNvPr id="8" name="Shape 5"/>
          <p:cNvSpPr/>
          <p:nvPr/>
        </p:nvSpPr>
        <p:spPr>
          <a:xfrm>
            <a:off x="640080" y="2076450"/>
            <a:ext cx="3423818" cy="1828800"/>
          </a:xfrm>
          <a:prstGeom prst="roundRect">
            <a:avLst>
              <a:gd name="adj" fmla="val 4000"/>
            </a:avLst>
          </a:prstGeom>
          <a:solidFill>
            <a:srgbClr val="FFFFFF"/>
          </a:solidFill>
          <a:ln w="12700">
            <a:solidFill>
              <a:srgbClr val="D9E0EA"/>
            </a:solidFill>
            <a:prstDash val="solid"/>
          </a:ln>
        </p:spPr>
      </p:sp>
      <p:sp>
        <p:nvSpPr>
          <p:cNvPr id="9" name="Shape 6"/>
          <p:cNvSpPr/>
          <p:nvPr/>
        </p:nvSpPr>
        <p:spPr>
          <a:xfrm>
            <a:off x="640080" y="2076450"/>
            <a:ext cx="3423818" cy="64008"/>
          </a:xfrm>
          <a:prstGeom prst="rect">
            <a:avLst/>
          </a:prstGeom>
          <a:solidFill>
            <a:srgbClr val="A94599"/>
          </a:solidFill>
          <a:ln/>
        </p:spPr>
      </p:sp>
      <p:sp>
        <p:nvSpPr>
          <p:cNvPr id="10" name="Text 7"/>
          <p:cNvSpPr/>
          <p:nvPr/>
        </p:nvSpPr>
        <p:spPr>
          <a:xfrm>
            <a:off x="896112" y="2222754"/>
            <a:ext cx="2911754" cy="228600"/>
          </a:xfrm>
          <a:prstGeom prst="rect">
            <a:avLst/>
          </a:prstGeom>
          <a:noFill/>
          <a:ln/>
        </p:spPr>
        <p:txBody>
          <a:bodyPr wrap="square" rtlCol="0" anchor="ctr"/>
          <a:lstStyle/>
          <a:p>
            <a:pPr indent="0" marL="0">
              <a:buNone/>
            </a:pPr>
            <a:r>
              <a:rPr lang="en-US" sz="1000" b="1" spc="150" kern="0" dirty="0">
                <a:solidFill>
                  <a:srgbClr val="A94599"/>
                </a:solidFill>
                <a:latin typeface="Calibri" pitchFamily="34" charset="0"/>
                <a:ea typeface="Calibri" pitchFamily="34" charset="-122"/>
                <a:cs typeface="Calibri" pitchFamily="34" charset="-120"/>
              </a:rPr>
              <a:t>05</a:t>
            </a:r>
            <a:endParaRPr lang="en-US" sz="1000" dirty="0"/>
          </a:p>
        </p:txBody>
      </p:sp>
      <p:sp>
        <p:nvSpPr>
          <p:cNvPr id="11" name="Text 8"/>
          <p:cNvSpPr/>
          <p:nvPr/>
        </p:nvSpPr>
        <p:spPr>
          <a:xfrm>
            <a:off x="896112" y="2469642"/>
            <a:ext cx="2911754" cy="795528"/>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Stakeholder &amp; Coalition Materials</a:t>
            </a:r>
            <a:endParaRPr lang="en-US" sz="1600" dirty="0"/>
          </a:p>
        </p:txBody>
      </p:sp>
      <p:sp>
        <p:nvSpPr>
          <p:cNvPr id="12" name="Text 9"/>
          <p:cNvSpPr/>
          <p:nvPr/>
        </p:nvSpPr>
        <p:spPr>
          <a:xfrm>
            <a:off x="896112" y="3356610"/>
            <a:ext cx="2911754" cy="384048"/>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One-pager, FAQ, deck, and coalition support materials.</a:t>
            </a:r>
            <a:endParaRPr lang="en-US" sz="1200" dirty="0"/>
          </a:p>
        </p:txBody>
      </p:sp>
      <p:sp>
        <p:nvSpPr>
          <p:cNvPr id="13" name="Shape 10"/>
          <p:cNvSpPr/>
          <p:nvPr/>
        </p:nvSpPr>
        <p:spPr>
          <a:xfrm>
            <a:off x="4383938" y="2076450"/>
            <a:ext cx="3423818" cy="1828800"/>
          </a:xfrm>
          <a:prstGeom prst="roundRect">
            <a:avLst>
              <a:gd name="adj" fmla="val 4000"/>
            </a:avLst>
          </a:prstGeom>
          <a:solidFill>
            <a:srgbClr val="FFFFFF"/>
          </a:solidFill>
          <a:ln w="12700">
            <a:solidFill>
              <a:srgbClr val="D9E0EA"/>
            </a:solidFill>
            <a:prstDash val="solid"/>
          </a:ln>
        </p:spPr>
      </p:sp>
      <p:sp>
        <p:nvSpPr>
          <p:cNvPr id="14" name="Shape 11"/>
          <p:cNvSpPr/>
          <p:nvPr/>
        </p:nvSpPr>
        <p:spPr>
          <a:xfrm>
            <a:off x="4383938" y="2076450"/>
            <a:ext cx="3423818" cy="64008"/>
          </a:xfrm>
          <a:prstGeom prst="rect">
            <a:avLst/>
          </a:prstGeom>
          <a:solidFill>
            <a:srgbClr val="0B59A6"/>
          </a:solidFill>
          <a:ln/>
        </p:spPr>
      </p:sp>
      <p:sp>
        <p:nvSpPr>
          <p:cNvPr id="15" name="Text 12"/>
          <p:cNvSpPr/>
          <p:nvPr/>
        </p:nvSpPr>
        <p:spPr>
          <a:xfrm>
            <a:off x="4639970" y="2222754"/>
            <a:ext cx="2911754" cy="228600"/>
          </a:xfrm>
          <a:prstGeom prst="rect">
            <a:avLst/>
          </a:prstGeom>
          <a:noFill/>
          <a:ln/>
        </p:spPr>
        <p:txBody>
          <a:bodyPr wrap="square" rtlCol="0" anchor="ctr"/>
          <a:lstStyle/>
          <a:p>
            <a:pPr indent="0" marL="0">
              <a:buNone/>
            </a:pPr>
            <a:r>
              <a:rPr lang="en-US" sz="1000" b="1" spc="150" kern="0" dirty="0">
                <a:solidFill>
                  <a:srgbClr val="0B59A6"/>
                </a:solidFill>
                <a:latin typeface="Calibri" pitchFamily="34" charset="0"/>
                <a:ea typeface="Calibri" pitchFamily="34" charset="-122"/>
                <a:cs typeface="Calibri" pitchFamily="34" charset="-120"/>
              </a:rPr>
              <a:t>06</a:t>
            </a:r>
            <a:endParaRPr lang="en-US" sz="1000" dirty="0"/>
          </a:p>
        </p:txBody>
      </p:sp>
      <p:sp>
        <p:nvSpPr>
          <p:cNvPr id="16" name="Text 13"/>
          <p:cNvSpPr/>
          <p:nvPr/>
        </p:nvSpPr>
        <p:spPr>
          <a:xfrm>
            <a:off x="4639970" y="2469642"/>
            <a:ext cx="2911754"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Earned &amp; Sponsored Media</a:t>
            </a:r>
            <a:endParaRPr lang="en-US" sz="1600" dirty="0"/>
          </a:p>
        </p:txBody>
      </p:sp>
      <p:sp>
        <p:nvSpPr>
          <p:cNvPr id="17" name="Text 14"/>
          <p:cNvSpPr/>
          <p:nvPr/>
        </p:nvSpPr>
        <p:spPr>
          <a:xfrm>
            <a:off x="4639970" y="3091434"/>
            <a:ext cx="2911754" cy="649224"/>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Polling graphics, event signage, and other creative support.</a:t>
            </a:r>
            <a:endParaRPr lang="en-US" sz="1200" dirty="0"/>
          </a:p>
        </p:txBody>
      </p:sp>
      <p:sp>
        <p:nvSpPr>
          <p:cNvPr id="18" name="Shape 15"/>
          <p:cNvSpPr/>
          <p:nvPr/>
        </p:nvSpPr>
        <p:spPr>
          <a:xfrm>
            <a:off x="8127797" y="2076450"/>
            <a:ext cx="3423818" cy="1828800"/>
          </a:xfrm>
          <a:prstGeom prst="roundRect">
            <a:avLst>
              <a:gd name="adj" fmla="val 4000"/>
            </a:avLst>
          </a:prstGeom>
          <a:solidFill>
            <a:srgbClr val="FFFFFF"/>
          </a:solidFill>
          <a:ln w="12700">
            <a:solidFill>
              <a:srgbClr val="D9E0EA"/>
            </a:solidFill>
            <a:prstDash val="solid"/>
          </a:ln>
        </p:spPr>
      </p:sp>
      <p:sp>
        <p:nvSpPr>
          <p:cNvPr id="19" name="Shape 16"/>
          <p:cNvSpPr/>
          <p:nvPr/>
        </p:nvSpPr>
        <p:spPr>
          <a:xfrm>
            <a:off x="8127797" y="2076450"/>
            <a:ext cx="3423818" cy="64008"/>
          </a:xfrm>
          <a:prstGeom prst="rect">
            <a:avLst/>
          </a:prstGeom>
          <a:solidFill>
            <a:srgbClr val="8AC440"/>
          </a:solidFill>
          <a:ln/>
        </p:spPr>
      </p:sp>
      <p:sp>
        <p:nvSpPr>
          <p:cNvPr id="20" name="Text 17"/>
          <p:cNvSpPr/>
          <p:nvPr/>
        </p:nvSpPr>
        <p:spPr>
          <a:xfrm>
            <a:off x="8383829" y="2222754"/>
            <a:ext cx="2911754" cy="228600"/>
          </a:xfrm>
          <a:prstGeom prst="rect">
            <a:avLst/>
          </a:prstGeom>
          <a:noFill/>
          <a:ln/>
        </p:spPr>
        <p:txBody>
          <a:bodyPr wrap="square" rtlCol="0" anchor="ctr"/>
          <a:lstStyle/>
          <a:p>
            <a:pPr indent="0" marL="0">
              <a:buNone/>
            </a:pPr>
            <a:r>
              <a:rPr lang="en-US" sz="1000" b="1" spc="150" kern="0" dirty="0">
                <a:solidFill>
                  <a:srgbClr val="8AC440"/>
                </a:solidFill>
                <a:latin typeface="Calibri" pitchFamily="34" charset="0"/>
                <a:ea typeface="Calibri" pitchFamily="34" charset="-122"/>
                <a:cs typeface="Calibri" pitchFamily="34" charset="-120"/>
              </a:rPr>
              <a:t>ALWAYS</a:t>
            </a:r>
            <a:endParaRPr lang="en-US" sz="1000" dirty="0"/>
          </a:p>
        </p:txBody>
      </p:sp>
      <p:sp>
        <p:nvSpPr>
          <p:cNvPr id="21" name="Text 18"/>
          <p:cNvSpPr/>
          <p:nvPr/>
        </p:nvSpPr>
        <p:spPr>
          <a:xfrm>
            <a:off x="8383829" y="2469642"/>
            <a:ext cx="2911754" cy="274320"/>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Voice &amp; Tone</a:t>
            </a:r>
            <a:endParaRPr lang="en-US" sz="1600" dirty="0"/>
          </a:p>
        </p:txBody>
      </p:sp>
      <p:sp>
        <p:nvSpPr>
          <p:cNvPr id="22" name="Text 19"/>
          <p:cNvSpPr/>
          <p:nvPr/>
        </p:nvSpPr>
        <p:spPr>
          <a:xfrm>
            <a:off x="8383829" y="2835402"/>
            <a:ext cx="2911754" cy="905256"/>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“Us,” not “them.” Community-driven. Specific. Hopeful. Never alarmist.</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02 · TABLE-SETTER · OPTION A</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11</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Shape 4"/>
          <p:cNvSpPr/>
          <p:nvPr/>
        </p:nvSpPr>
        <p:spPr>
          <a:xfrm>
            <a:off x="640080" y="1417320"/>
            <a:ext cx="54864" cy="3840480"/>
          </a:xfrm>
          <a:prstGeom prst="rect">
            <a:avLst/>
          </a:prstGeom>
          <a:solidFill>
            <a:srgbClr val="A94599"/>
          </a:solidFill>
          <a:ln/>
        </p:spPr>
      </p:sp>
      <p:sp>
        <p:nvSpPr>
          <p:cNvPr id="8" name="Text 5"/>
          <p:cNvSpPr/>
          <p:nvPr/>
        </p:nvSpPr>
        <p:spPr>
          <a:xfrm>
            <a:off x="859536" y="1371600"/>
            <a:ext cx="2926080" cy="713232"/>
          </a:xfrm>
          <a:prstGeom prst="rect">
            <a:avLst/>
          </a:prstGeom>
          <a:noFill/>
          <a:ln/>
        </p:spPr>
        <p:txBody>
          <a:bodyPr wrap="square" rtlCol="0" anchor="t"/>
          <a:lstStyle/>
          <a:p>
            <a:pPr indent="0" marL="0">
              <a:lnSpc>
                <a:spcPts val="2600"/>
              </a:lnSpc>
              <a:buNone/>
            </a:pPr>
            <a:r>
              <a:rPr lang="en-US" sz="2200" b="1" dirty="0">
                <a:solidFill>
                  <a:srgbClr val="0F2446"/>
                </a:solidFill>
                <a:latin typeface="Georgia" pitchFamily="34" charset="0"/>
                <a:ea typeface="Georgia" pitchFamily="34" charset="-122"/>
                <a:cs typeface="Georgia" pitchFamily="34" charset="-120"/>
              </a:rPr>
              <a:t>For Five Decades, For Our Neighbors</a:t>
            </a:r>
            <a:endParaRPr lang="en-US" sz="2200" dirty="0"/>
          </a:p>
        </p:txBody>
      </p:sp>
      <p:sp>
        <p:nvSpPr>
          <p:cNvPr id="9" name="Text 6"/>
          <p:cNvSpPr/>
          <p:nvPr/>
        </p:nvSpPr>
        <p:spPr>
          <a:xfrm>
            <a:off x="859536" y="2194560"/>
            <a:ext cx="2926080" cy="274320"/>
          </a:xfrm>
          <a:prstGeom prst="rect">
            <a:avLst/>
          </a:prstGeom>
          <a:noFill/>
          <a:ln/>
        </p:spPr>
        <p:txBody>
          <a:bodyPr wrap="square" rtlCol="0" anchor="ctr"/>
          <a:lstStyle/>
          <a:p>
            <a:pPr indent="0" marL="0">
              <a:buNone/>
            </a:pPr>
            <a:r>
              <a:rPr lang="en-US" sz="1100" b="1" spc="100" kern="0" dirty="0">
                <a:solidFill>
                  <a:srgbClr val="A94599"/>
                </a:solidFill>
                <a:latin typeface="Calibri" pitchFamily="34" charset="0"/>
                <a:ea typeface="Calibri" pitchFamily="34" charset="-122"/>
                <a:cs typeface="Calibri" pitchFamily="34" charset="-120"/>
              </a:rPr>
              <a:t>:30 · 78 words</a:t>
            </a:r>
            <a:endParaRPr lang="en-US" sz="1100" dirty="0"/>
          </a:p>
        </p:txBody>
      </p:sp>
      <p:sp>
        <p:nvSpPr>
          <p:cNvPr id="10" name="Text 7"/>
          <p:cNvSpPr/>
          <p:nvPr/>
        </p:nvSpPr>
        <p:spPr>
          <a:xfrm>
            <a:off x="859536" y="2560320"/>
            <a:ext cx="2926080" cy="2651760"/>
          </a:xfrm>
          <a:prstGeom prst="rect">
            <a:avLst/>
          </a:prstGeom>
          <a:noFill/>
          <a:ln/>
        </p:spPr>
        <p:txBody>
          <a:bodyPr wrap="square" rtlCol="0" anchor="t"/>
          <a:lstStyle/>
          <a:p>
            <a:pPr indent="0" marL="0">
              <a:lnSpc>
                <a:spcPts val="1600"/>
              </a:lnSpc>
              <a:buNone/>
            </a:pPr>
            <a:r>
              <a:rPr lang="en-US" sz="1200" dirty="0">
                <a:solidFill>
                  <a:srgbClr val="5B6B80"/>
                </a:solidFill>
                <a:latin typeface="Calibri" pitchFamily="34" charset="0"/>
                <a:ea typeface="Calibri" pitchFamily="34" charset="-122"/>
                <a:cs typeface="Calibri" pitchFamily="34" charset="-120"/>
              </a:rPr>
              <a:t>The anchor script. A sweeping, community-wide frame — five decades of broken promises, a fence coming down, and a park built for everyone.</a:t>
            </a:r>
            <a:endParaRPr lang="en-US" sz="12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206240" y="1417320"/>
          <a:ext cx="7345375" cy="914400"/>
        </p:xfrm>
        <a:graphic>
          <a:graphicData uri="http://schemas.openxmlformats.org/drawingml/2006/table">
            <a:tbl>
              <a:tblPr/>
              <a:tblGrid>
                <a:gridCol w="4039956"/>
                <a:gridCol w="3305419"/>
              </a:tblGrid>
              <a:tr h="320040">
                <a:tc>
                  <a:txBody>
                    <a:bodyPr/>
                    <a:lstStyle/>
                    <a:p>
                      <a:pPr indent="0" marL="0">
                        <a:buNone/>
                      </a:pPr>
                      <a:r>
                        <a:rPr lang="en-US" sz="1000" b="1" dirty="0">
                          <a:solidFill>
                            <a:srgbClr val="5B6B80"/>
                          </a:solidFill>
                          <a:latin typeface="Calibri" pitchFamily="34" charset="0"/>
                          <a:ea typeface="Calibri" pitchFamily="34" charset="-122"/>
                          <a:cs typeface="Calibri" pitchFamily="34" charset="-120"/>
                        </a:rPr>
                        <a:t>Voiceover</a:t>
                      </a:r>
                      <a:endParaRPr lang="en-US" sz="10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solidFill>
                      <a:srgbClr val="F4F6F9"/>
                    </a:solidFill>
                  </a:tcPr>
                </a:tc>
                <a:tc>
                  <a:txBody>
                    <a:bodyPr/>
                    <a:lstStyle/>
                    <a:p>
                      <a:pPr indent="0" marL="0">
                        <a:buNone/>
                      </a:pPr>
                      <a:r>
                        <a:rPr lang="en-US" sz="1000" b="1" dirty="0">
                          <a:solidFill>
                            <a:srgbClr val="5B6B80"/>
                          </a:solidFill>
                          <a:latin typeface="Calibri" pitchFamily="34" charset="0"/>
                          <a:ea typeface="Calibri" pitchFamily="34" charset="-122"/>
                          <a:cs typeface="Calibri" pitchFamily="34" charset="-120"/>
                        </a:rPr>
                        <a:t>Visual</a:t>
                      </a:r>
                      <a:endParaRPr lang="en-US" sz="10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solidFill>
                      <a:srgbClr val="F4F6F9"/>
                    </a:solidFill>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For five decades, over two hundred and thirty acres of Liberty State Park has sat contaminated and unusable for the public.</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B-roll of the park looking contaminated, dilapidated, and gross.</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For five decades, Hudson County has watched as promise after promise to finally clean up the park was broken.</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B-roll of people walking past the fence and kids staring through it.</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It's finally time for a Better Park for All —</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The fence being pushed down.</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for parents, kids, seniors, coaches, community leaders, environmental advocates, and for our neighbors.</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Hero shots of a parent, their kids, seniors, a coach, a multiracial group, environmental activists, then the entire group together.</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Let's clean up the park, tear down the fence, and make a Better Park for All.</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Logo lockup.</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02 · TABLE-SETTER · OPTION B</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12</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Shape 4"/>
          <p:cNvSpPr/>
          <p:nvPr/>
        </p:nvSpPr>
        <p:spPr>
          <a:xfrm>
            <a:off x="640080" y="1417320"/>
            <a:ext cx="54864" cy="3840480"/>
          </a:xfrm>
          <a:prstGeom prst="rect">
            <a:avLst/>
          </a:prstGeom>
          <a:solidFill>
            <a:srgbClr val="0B59A6"/>
          </a:solidFill>
          <a:ln/>
        </p:spPr>
      </p:sp>
      <p:sp>
        <p:nvSpPr>
          <p:cNvPr id="8" name="Text 5"/>
          <p:cNvSpPr/>
          <p:nvPr/>
        </p:nvSpPr>
        <p:spPr>
          <a:xfrm>
            <a:off x="859536" y="1371600"/>
            <a:ext cx="2926080" cy="713232"/>
          </a:xfrm>
          <a:prstGeom prst="rect">
            <a:avLst/>
          </a:prstGeom>
          <a:noFill/>
          <a:ln/>
        </p:spPr>
        <p:txBody>
          <a:bodyPr wrap="square" rtlCol="0" anchor="t"/>
          <a:lstStyle/>
          <a:p>
            <a:pPr indent="0" marL="0">
              <a:lnSpc>
                <a:spcPts val="2600"/>
              </a:lnSpc>
              <a:buNone/>
            </a:pPr>
            <a:r>
              <a:rPr lang="en-US" sz="2200" b="1" dirty="0">
                <a:solidFill>
                  <a:srgbClr val="0F2446"/>
                </a:solidFill>
                <a:latin typeface="Georgia" pitchFamily="34" charset="0"/>
                <a:ea typeface="Georgia" pitchFamily="34" charset="-122"/>
                <a:cs typeface="Georgia" pitchFamily="34" charset="-120"/>
              </a:rPr>
              <a:t>Soccer on the Sidewalk</a:t>
            </a:r>
            <a:endParaRPr lang="en-US" sz="2200" dirty="0"/>
          </a:p>
        </p:txBody>
      </p:sp>
      <p:sp>
        <p:nvSpPr>
          <p:cNvPr id="9" name="Text 6"/>
          <p:cNvSpPr/>
          <p:nvPr/>
        </p:nvSpPr>
        <p:spPr>
          <a:xfrm>
            <a:off x="859536" y="2194560"/>
            <a:ext cx="2926080" cy="274320"/>
          </a:xfrm>
          <a:prstGeom prst="rect">
            <a:avLst/>
          </a:prstGeom>
          <a:noFill/>
          <a:ln/>
        </p:spPr>
        <p:txBody>
          <a:bodyPr wrap="square" rtlCol="0" anchor="ctr"/>
          <a:lstStyle/>
          <a:p>
            <a:pPr indent="0" marL="0">
              <a:buNone/>
            </a:pPr>
            <a:r>
              <a:rPr lang="en-US" sz="1100" b="1" spc="100" kern="0" dirty="0">
                <a:solidFill>
                  <a:srgbClr val="0B59A6"/>
                </a:solidFill>
                <a:latin typeface="Calibri" pitchFamily="34" charset="0"/>
                <a:ea typeface="Calibri" pitchFamily="34" charset="-122"/>
                <a:cs typeface="Calibri" pitchFamily="34" charset="-120"/>
              </a:rPr>
              <a:t>:30 · 77 words</a:t>
            </a:r>
            <a:endParaRPr lang="en-US" sz="1100" dirty="0"/>
          </a:p>
        </p:txBody>
      </p:sp>
      <p:sp>
        <p:nvSpPr>
          <p:cNvPr id="10" name="Text 7"/>
          <p:cNvSpPr/>
          <p:nvPr/>
        </p:nvSpPr>
        <p:spPr>
          <a:xfrm>
            <a:off x="859536" y="2560320"/>
            <a:ext cx="2926080" cy="2651760"/>
          </a:xfrm>
          <a:prstGeom prst="rect">
            <a:avLst/>
          </a:prstGeom>
          <a:noFill/>
          <a:ln/>
        </p:spPr>
        <p:txBody>
          <a:bodyPr wrap="square" rtlCol="0" anchor="t"/>
          <a:lstStyle/>
          <a:p>
            <a:pPr indent="0" marL="0">
              <a:lnSpc>
                <a:spcPts val="1600"/>
              </a:lnSpc>
              <a:buNone/>
            </a:pPr>
            <a:r>
              <a:rPr lang="en-US" sz="1200" dirty="0">
                <a:solidFill>
                  <a:srgbClr val="5B6B80"/>
                </a:solidFill>
                <a:latin typeface="Calibri" pitchFamily="34" charset="0"/>
                <a:ea typeface="Calibri" pitchFamily="34" charset="-122"/>
                <a:cs typeface="Calibri" pitchFamily="34" charset="-120"/>
              </a:rPr>
              <a:t>A kid-led script. A ten-year-old plays soccer on the sidewalk across from a fenced-off park — direct, disarming, and pointed at the adults who can fix it.</a:t>
            </a:r>
            <a:endParaRPr lang="en-US" sz="12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4206240" y="1417320"/>
          <a:ext cx="7345375" cy="914400"/>
        </p:xfrm>
        <a:graphic>
          <a:graphicData uri="http://schemas.openxmlformats.org/drawingml/2006/table">
            <a:tbl>
              <a:tblPr/>
              <a:tblGrid>
                <a:gridCol w="4039956"/>
                <a:gridCol w="3305419"/>
              </a:tblGrid>
              <a:tr h="320040">
                <a:tc>
                  <a:txBody>
                    <a:bodyPr/>
                    <a:lstStyle/>
                    <a:p>
                      <a:pPr indent="0" marL="0">
                        <a:buNone/>
                      </a:pPr>
                      <a:r>
                        <a:rPr lang="en-US" sz="1000" b="1" dirty="0">
                          <a:solidFill>
                            <a:srgbClr val="5B6B80"/>
                          </a:solidFill>
                          <a:latin typeface="Calibri" pitchFamily="34" charset="0"/>
                          <a:ea typeface="Calibri" pitchFamily="34" charset="-122"/>
                          <a:cs typeface="Calibri" pitchFamily="34" charset="-120"/>
                        </a:rPr>
                        <a:t>Voiceover</a:t>
                      </a:r>
                      <a:endParaRPr lang="en-US" sz="10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solidFill>
                      <a:srgbClr val="F4F6F9"/>
                    </a:solidFill>
                  </a:tcPr>
                </a:tc>
                <a:tc>
                  <a:txBody>
                    <a:bodyPr/>
                    <a:lstStyle/>
                    <a:p>
                      <a:pPr indent="0" marL="0">
                        <a:buNone/>
                      </a:pPr>
                      <a:r>
                        <a:rPr lang="en-US" sz="1000" b="1" dirty="0">
                          <a:solidFill>
                            <a:srgbClr val="5B6B80"/>
                          </a:solidFill>
                          <a:latin typeface="Calibri" pitchFamily="34" charset="0"/>
                          <a:ea typeface="Calibri" pitchFamily="34" charset="-122"/>
                          <a:cs typeface="Calibri" pitchFamily="34" charset="-120"/>
                        </a:rPr>
                        <a:t>Visual</a:t>
                      </a:r>
                      <a:endParaRPr lang="en-US" sz="10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solidFill>
                      <a:srgbClr val="F4F6F9"/>
                    </a:solidFill>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Young child (10): I live across the street from Liberty State Park, but I play soccer… here, on the sidewalk.</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A group of kids playing soccer on the sidewalk across the street from the park. Fence in the background.</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Most of the park has been fenced off for my whole life, and my parents' whole life.</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Kid direct-to-camera.</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They're really old.</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Kid to offscreen.</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One day I'll play soccer on a real field. Walk with my abuela in a big park.</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Portraits of Jersey residents together: parents cheering on kids' soccer, teens watching a movie, adults cheers-ing glasses.</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So listen up, adults: take down the fence, clean up the park, and open it for everyone in Hudson County.</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Logo lockup.</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What's a county?</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Kid to offscreen.</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02 · TABLE-SETTER · OPTION C</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13</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Shape 4"/>
          <p:cNvSpPr/>
          <p:nvPr/>
        </p:nvSpPr>
        <p:spPr>
          <a:xfrm>
            <a:off x="640080" y="1417320"/>
            <a:ext cx="54864" cy="3840480"/>
          </a:xfrm>
          <a:prstGeom prst="rect">
            <a:avLst/>
          </a:prstGeom>
          <a:solidFill>
            <a:srgbClr val="8AC440"/>
          </a:solidFill>
          <a:ln/>
        </p:spPr>
      </p:sp>
      <p:sp>
        <p:nvSpPr>
          <p:cNvPr id="8" name="Text 5"/>
          <p:cNvSpPr/>
          <p:nvPr/>
        </p:nvSpPr>
        <p:spPr>
          <a:xfrm>
            <a:off x="859536" y="1371600"/>
            <a:ext cx="2926080" cy="384048"/>
          </a:xfrm>
          <a:prstGeom prst="rect">
            <a:avLst/>
          </a:prstGeom>
          <a:noFill/>
          <a:ln/>
        </p:spPr>
        <p:txBody>
          <a:bodyPr wrap="square" rtlCol="0" anchor="t"/>
          <a:lstStyle/>
          <a:p>
            <a:pPr indent="0" marL="0">
              <a:lnSpc>
                <a:spcPts val="2600"/>
              </a:lnSpc>
              <a:buNone/>
            </a:pPr>
            <a:r>
              <a:rPr lang="en-US" sz="2200" b="1" dirty="0">
                <a:solidFill>
                  <a:srgbClr val="0F2446"/>
                </a:solidFill>
                <a:latin typeface="Georgia" pitchFamily="34" charset="0"/>
                <a:ea typeface="Georgia" pitchFamily="34" charset="-122"/>
                <a:cs typeface="Georgia" pitchFamily="34" charset="-120"/>
              </a:rPr>
              <a:t>Coach Hurley</a:t>
            </a:r>
            <a:endParaRPr lang="en-US" sz="2200" dirty="0"/>
          </a:p>
        </p:txBody>
      </p:sp>
      <p:sp>
        <p:nvSpPr>
          <p:cNvPr id="9" name="Text 6"/>
          <p:cNvSpPr/>
          <p:nvPr/>
        </p:nvSpPr>
        <p:spPr>
          <a:xfrm>
            <a:off x="859536" y="1865376"/>
            <a:ext cx="2926080" cy="274320"/>
          </a:xfrm>
          <a:prstGeom prst="rect">
            <a:avLst/>
          </a:prstGeom>
          <a:noFill/>
          <a:ln/>
        </p:spPr>
        <p:txBody>
          <a:bodyPr wrap="square" rtlCol="0" anchor="ctr"/>
          <a:lstStyle/>
          <a:p>
            <a:pPr indent="0" marL="0">
              <a:buNone/>
            </a:pPr>
            <a:r>
              <a:rPr lang="en-US" sz="1100" b="1" spc="100" kern="0" dirty="0">
                <a:solidFill>
                  <a:srgbClr val="8AC440"/>
                </a:solidFill>
                <a:latin typeface="Calibri" pitchFamily="34" charset="0"/>
                <a:ea typeface="Calibri" pitchFamily="34" charset="-122"/>
                <a:cs typeface="Calibri" pitchFamily="34" charset="-120"/>
              </a:rPr>
              <a:t>:45 · 102 words</a:t>
            </a:r>
            <a:endParaRPr lang="en-US" sz="1100" dirty="0"/>
          </a:p>
        </p:txBody>
      </p:sp>
      <p:sp>
        <p:nvSpPr>
          <p:cNvPr id="10" name="Text 7"/>
          <p:cNvSpPr/>
          <p:nvPr/>
        </p:nvSpPr>
        <p:spPr>
          <a:xfrm>
            <a:off x="859536" y="2231136"/>
            <a:ext cx="2926080" cy="2980944"/>
          </a:xfrm>
          <a:prstGeom prst="rect">
            <a:avLst/>
          </a:prstGeom>
          <a:noFill/>
          <a:ln/>
        </p:spPr>
        <p:txBody>
          <a:bodyPr wrap="square" rtlCol="0" anchor="t"/>
          <a:lstStyle/>
          <a:p>
            <a:pPr indent="0" marL="0">
              <a:lnSpc>
                <a:spcPts val="1600"/>
              </a:lnSpc>
              <a:buNone/>
            </a:pPr>
            <a:r>
              <a:rPr lang="en-US" sz="1200" dirty="0">
                <a:solidFill>
                  <a:srgbClr val="5B6B80"/>
                </a:solidFill>
                <a:latin typeface="Calibri" pitchFamily="34" charset="0"/>
                <a:ea typeface="Calibri" pitchFamily="34" charset="-122"/>
                <a:cs typeface="Calibri" pitchFamily="34" charset="-120"/>
              </a:rPr>
              <a:t>A validator-led anchor. Coach Bob Hurley connects championship basketball to the public courts and parks that made it possible — and makes the ask for the next generation.</a:t>
            </a:r>
            <a:endParaRPr lang="en-US" sz="12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4206240" y="1417320"/>
          <a:ext cx="7345375" cy="914400"/>
        </p:xfrm>
        <a:graphic>
          <a:graphicData uri="http://schemas.openxmlformats.org/drawingml/2006/table">
            <a:tbl>
              <a:tblPr/>
              <a:tblGrid>
                <a:gridCol w="4039956"/>
                <a:gridCol w="3305419"/>
              </a:tblGrid>
              <a:tr h="320040">
                <a:tc>
                  <a:txBody>
                    <a:bodyPr/>
                    <a:lstStyle/>
                    <a:p>
                      <a:pPr indent="0" marL="0">
                        <a:buNone/>
                      </a:pPr>
                      <a:r>
                        <a:rPr lang="en-US" sz="1000" b="1" dirty="0">
                          <a:solidFill>
                            <a:srgbClr val="5B6B80"/>
                          </a:solidFill>
                          <a:latin typeface="Calibri" pitchFamily="34" charset="0"/>
                          <a:ea typeface="Calibri" pitchFamily="34" charset="-122"/>
                          <a:cs typeface="Calibri" pitchFamily="34" charset="-120"/>
                        </a:rPr>
                        <a:t>Voiceover</a:t>
                      </a:r>
                      <a:endParaRPr lang="en-US" sz="10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solidFill>
                      <a:srgbClr val="F4F6F9"/>
                    </a:solidFill>
                  </a:tcPr>
                </a:tc>
                <a:tc>
                  <a:txBody>
                    <a:bodyPr/>
                    <a:lstStyle/>
                    <a:p>
                      <a:pPr indent="0" marL="0">
                        <a:buNone/>
                      </a:pPr>
                      <a:r>
                        <a:rPr lang="en-US" sz="1000" b="1" dirty="0">
                          <a:solidFill>
                            <a:srgbClr val="5B6B80"/>
                          </a:solidFill>
                          <a:latin typeface="Calibri" pitchFamily="34" charset="0"/>
                          <a:ea typeface="Calibri" pitchFamily="34" charset="-122"/>
                          <a:cs typeface="Calibri" pitchFamily="34" charset="-120"/>
                        </a:rPr>
                        <a:t>Visual</a:t>
                      </a:r>
                      <a:endParaRPr lang="en-US" sz="10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solidFill>
                      <a:srgbClr val="F4F6F9"/>
                    </a:solidFill>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Coach Bob Hurley: My best players grew up playing basketball on courts in public parks and public schools. I can't imagine winning a championship without that most basic resource.</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Bob Hurley direct-to-camera, intercut with archival footage of his teams winning championships.</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But for most of my life, Liberty State Park has left 230 acres polluted and unusable. Kids nearby don't have a court to play on.</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B-roll of the park looking contaminated, dilapidated, and gross.</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I believe in a better park for all — especially our kids. It's time to clean it up and make use of it, with something for everyone: pickleballers, birders, environmental preservation, and youth athletics.</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B-roll of pickleballers, a group watching birds, advocates testing soil in a preserved area, and Coach Hurley watching young kids play.</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Let's clean up the park, tear down the fence, and make a Better Park for All.</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Logo lockup.</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02B · DIGITAL STAKEHOLDER DECK · 1/2</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14</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Shape 4"/>
          <p:cNvSpPr/>
          <p:nvPr/>
        </p:nvSpPr>
        <p:spPr>
          <a:xfrm>
            <a:off x="640080" y="1417320"/>
            <a:ext cx="54864" cy="3840480"/>
          </a:xfrm>
          <a:prstGeom prst="rect">
            <a:avLst/>
          </a:prstGeom>
          <a:solidFill>
            <a:srgbClr val="0B59A6"/>
          </a:solidFill>
          <a:ln/>
        </p:spPr>
      </p:sp>
      <p:sp>
        <p:nvSpPr>
          <p:cNvPr id="8" name="Text 5"/>
          <p:cNvSpPr/>
          <p:nvPr/>
        </p:nvSpPr>
        <p:spPr>
          <a:xfrm>
            <a:off x="859536" y="1371600"/>
            <a:ext cx="2926080" cy="1042416"/>
          </a:xfrm>
          <a:prstGeom prst="rect">
            <a:avLst/>
          </a:prstGeom>
          <a:noFill/>
          <a:ln/>
        </p:spPr>
        <p:txBody>
          <a:bodyPr wrap="square" rtlCol="0" anchor="t"/>
          <a:lstStyle/>
          <a:p>
            <a:pPr indent="0" marL="0">
              <a:lnSpc>
                <a:spcPts val="2600"/>
              </a:lnSpc>
              <a:buNone/>
            </a:pPr>
            <a:r>
              <a:rPr lang="en-US" sz="2200" b="1" dirty="0">
                <a:solidFill>
                  <a:srgbClr val="0F2446"/>
                </a:solidFill>
                <a:latin typeface="Georgia" pitchFamily="34" charset="0"/>
                <a:ea typeface="Georgia" pitchFamily="34" charset="-122"/>
                <a:cs typeface="Georgia" pitchFamily="34" charset="-120"/>
              </a:rPr>
              <a:t>Walk stakeholders through the park, then and now.</a:t>
            </a:r>
            <a:endParaRPr lang="en-US" sz="2200" dirty="0"/>
          </a:p>
        </p:txBody>
      </p:sp>
      <p:sp>
        <p:nvSpPr>
          <p:cNvPr id="9" name="Text 6"/>
          <p:cNvSpPr/>
          <p:nvPr/>
        </p:nvSpPr>
        <p:spPr>
          <a:xfrm>
            <a:off x="859536" y="2523744"/>
            <a:ext cx="2926080" cy="274320"/>
          </a:xfrm>
          <a:prstGeom prst="rect">
            <a:avLst/>
          </a:prstGeom>
          <a:noFill/>
          <a:ln/>
        </p:spPr>
        <p:txBody>
          <a:bodyPr wrap="square" rtlCol="0" anchor="ctr"/>
          <a:lstStyle/>
          <a:p>
            <a:pPr indent="0" marL="0">
              <a:buNone/>
            </a:pPr>
            <a:r>
              <a:rPr lang="en-US" sz="1100" b="1" spc="100" kern="0" dirty="0">
                <a:solidFill>
                  <a:srgbClr val="0B59A6"/>
                </a:solidFill>
                <a:latin typeface="Calibri" pitchFamily="34" charset="0"/>
                <a:ea typeface="Calibri" pitchFamily="34" charset="-122"/>
                <a:cs typeface="Calibri" pitchFamily="34" charset="-120"/>
              </a:rPr>
              <a:t>Web-hosted · interactive</a:t>
            </a:r>
            <a:endParaRPr lang="en-US" sz="1100" dirty="0"/>
          </a:p>
        </p:txBody>
      </p:sp>
      <p:sp>
        <p:nvSpPr>
          <p:cNvPr id="10" name="Text 7"/>
          <p:cNvSpPr/>
          <p:nvPr/>
        </p:nvSpPr>
        <p:spPr>
          <a:xfrm>
            <a:off x="859536" y="2889504"/>
            <a:ext cx="2926080" cy="2322576"/>
          </a:xfrm>
          <a:prstGeom prst="rect">
            <a:avLst/>
          </a:prstGeom>
          <a:noFill/>
          <a:ln/>
        </p:spPr>
        <p:txBody>
          <a:bodyPr wrap="square" rtlCol="0" anchor="t"/>
          <a:lstStyle/>
          <a:p>
            <a:pPr indent="0" marL="0">
              <a:lnSpc>
                <a:spcPts val="1600"/>
              </a:lnSpc>
              <a:buNone/>
            </a:pPr>
            <a:r>
              <a:rPr lang="en-US" sz="1200" dirty="0">
                <a:solidFill>
                  <a:srgbClr val="5B6B80"/>
                </a:solidFill>
                <a:latin typeface="Calibri" pitchFamily="34" charset="0"/>
                <a:ea typeface="Calibri" pitchFamily="34" charset="-122"/>
                <a:cs typeface="Calibri" pitchFamily="34" charset="-120"/>
              </a:rPr>
              <a:t>A digitally-hosted deck so stakeholders can understand the vision — motion-animated renderings of the remediated park, before/after comparisons, and the specific ask for each audience.</a:t>
            </a:r>
            <a:endParaRPr lang="en-US" sz="120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4206240" y="1417320"/>
          <a:ext cx="7345375" cy="914400"/>
        </p:xfrm>
        <a:graphic>
          <a:graphicData uri="http://schemas.openxmlformats.org/drawingml/2006/table">
            <a:tbl>
              <a:tblPr/>
              <a:tblGrid>
                <a:gridCol w="4039956"/>
                <a:gridCol w="3305419"/>
              </a:tblGrid>
              <a:tr h="320040">
                <a:tc>
                  <a:txBody>
                    <a:bodyPr/>
                    <a:lstStyle/>
                    <a:p>
                      <a:pPr indent="0" marL="0">
                        <a:buNone/>
                      </a:pPr>
                      <a:r>
                        <a:rPr lang="en-US" sz="1000" b="1" dirty="0">
                          <a:solidFill>
                            <a:srgbClr val="5B6B80"/>
                          </a:solidFill>
                          <a:latin typeface="Calibri" pitchFamily="34" charset="0"/>
                          <a:ea typeface="Calibri" pitchFamily="34" charset="-122"/>
                          <a:cs typeface="Calibri" pitchFamily="34" charset="-120"/>
                        </a:rPr>
                        <a:t>Section</a:t>
                      </a:r>
                      <a:endParaRPr lang="en-US" sz="10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solidFill>
                      <a:srgbClr val="F4F6F9"/>
                    </a:solidFill>
                  </a:tcPr>
                </a:tc>
                <a:tc>
                  <a:txBody>
                    <a:bodyPr/>
                    <a:lstStyle/>
                    <a:p>
                      <a:pPr indent="0" marL="0">
                        <a:buNone/>
                      </a:pPr>
                      <a:r>
                        <a:rPr lang="en-US" sz="1000" b="1" dirty="0">
                          <a:solidFill>
                            <a:srgbClr val="5B6B80"/>
                          </a:solidFill>
                          <a:latin typeface="Calibri" pitchFamily="34" charset="0"/>
                          <a:ea typeface="Calibri" pitchFamily="34" charset="-122"/>
                          <a:cs typeface="Calibri" pitchFamily="34" charset="-120"/>
                        </a:rPr>
                        <a:t>What it covers</a:t>
                      </a:r>
                      <a:endParaRPr lang="en-US" sz="10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solidFill>
                      <a:srgbClr val="F4F6F9"/>
                    </a:solidFill>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The park today</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Aerials and ground-level views of the 230 fenced acres — what stakeholders and residents actually see when they walk the perimeter.</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How we got here</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The short history of contamination, broken promises, and the DEP status of the interior — framed for a policy audience.</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The vision</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Motion-animated renderings of the remediated park — pickleball, youth athletics, birding, wetlands, and preserved open space — mapped onto the current fenced footprint.</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02B · DIGITAL STAKEHOLDER DECK · 2/2</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15</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Shape 4"/>
          <p:cNvSpPr/>
          <p:nvPr/>
        </p:nvSpPr>
        <p:spPr>
          <a:xfrm>
            <a:off x="640080" y="1417320"/>
            <a:ext cx="54864" cy="3840480"/>
          </a:xfrm>
          <a:prstGeom prst="rect">
            <a:avLst/>
          </a:prstGeom>
          <a:solidFill>
            <a:srgbClr val="0B59A6"/>
          </a:solidFill>
          <a:ln/>
        </p:spPr>
      </p:sp>
      <p:sp>
        <p:nvSpPr>
          <p:cNvPr id="8" name="Text 5"/>
          <p:cNvSpPr/>
          <p:nvPr/>
        </p:nvSpPr>
        <p:spPr>
          <a:xfrm>
            <a:off x="859536" y="1371600"/>
            <a:ext cx="2926080" cy="1042416"/>
          </a:xfrm>
          <a:prstGeom prst="rect">
            <a:avLst/>
          </a:prstGeom>
          <a:noFill/>
          <a:ln/>
        </p:spPr>
        <p:txBody>
          <a:bodyPr wrap="square" rtlCol="0" anchor="t"/>
          <a:lstStyle/>
          <a:p>
            <a:pPr indent="0" marL="0">
              <a:lnSpc>
                <a:spcPts val="2600"/>
              </a:lnSpc>
              <a:buNone/>
            </a:pPr>
            <a:r>
              <a:rPr lang="en-US" sz="2200" b="1" dirty="0">
                <a:solidFill>
                  <a:srgbClr val="0F2446"/>
                </a:solidFill>
                <a:latin typeface="Georgia" pitchFamily="34" charset="0"/>
                <a:ea typeface="Georgia" pitchFamily="34" charset="-122"/>
                <a:cs typeface="Georgia" pitchFamily="34" charset="-120"/>
              </a:rPr>
              <a:t>Walk stakeholders through the park, then and now.</a:t>
            </a:r>
            <a:endParaRPr lang="en-US" sz="2200" dirty="0"/>
          </a:p>
        </p:txBody>
      </p:sp>
      <p:sp>
        <p:nvSpPr>
          <p:cNvPr id="9" name="Text 6"/>
          <p:cNvSpPr/>
          <p:nvPr/>
        </p:nvSpPr>
        <p:spPr>
          <a:xfrm>
            <a:off x="859536" y="2523744"/>
            <a:ext cx="2926080" cy="274320"/>
          </a:xfrm>
          <a:prstGeom prst="rect">
            <a:avLst/>
          </a:prstGeom>
          <a:noFill/>
          <a:ln/>
        </p:spPr>
        <p:txBody>
          <a:bodyPr wrap="square" rtlCol="0" anchor="ctr"/>
          <a:lstStyle/>
          <a:p>
            <a:pPr indent="0" marL="0">
              <a:buNone/>
            </a:pPr>
            <a:r>
              <a:rPr lang="en-US" sz="1100" b="1" spc="100" kern="0" dirty="0">
                <a:solidFill>
                  <a:srgbClr val="0B59A6"/>
                </a:solidFill>
                <a:latin typeface="Calibri" pitchFamily="34" charset="0"/>
                <a:ea typeface="Calibri" pitchFamily="34" charset="-122"/>
                <a:cs typeface="Calibri" pitchFamily="34" charset="-120"/>
              </a:rPr>
              <a:t>Web-hosted · interactive</a:t>
            </a:r>
            <a:endParaRPr lang="en-US" sz="1100" dirty="0"/>
          </a:p>
        </p:txBody>
      </p:sp>
      <p:sp>
        <p:nvSpPr>
          <p:cNvPr id="10" name="Text 7"/>
          <p:cNvSpPr/>
          <p:nvPr/>
        </p:nvSpPr>
        <p:spPr>
          <a:xfrm>
            <a:off x="859536" y="2889504"/>
            <a:ext cx="2926080" cy="2322576"/>
          </a:xfrm>
          <a:prstGeom prst="rect">
            <a:avLst/>
          </a:prstGeom>
          <a:noFill/>
          <a:ln/>
        </p:spPr>
        <p:txBody>
          <a:bodyPr wrap="square" rtlCol="0" anchor="t"/>
          <a:lstStyle/>
          <a:p>
            <a:pPr indent="0" marL="0">
              <a:lnSpc>
                <a:spcPts val="1600"/>
              </a:lnSpc>
              <a:buNone/>
            </a:pPr>
            <a:r>
              <a:rPr lang="en-US" sz="1200" dirty="0">
                <a:solidFill>
                  <a:srgbClr val="5B6B80"/>
                </a:solidFill>
                <a:latin typeface="Calibri" pitchFamily="34" charset="0"/>
                <a:ea typeface="Calibri" pitchFamily="34" charset="-122"/>
                <a:cs typeface="Calibri" pitchFamily="34" charset="-120"/>
              </a:rPr>
              <a:t>A digitally-hosted deck so stakeholders can understand the vision — motion-animated renderings of the remediated park, before/after comparisons, and the specific ask for each audience.</a:t>
            </a:r>
            <a:endParaRPr lang="en-US" sz="12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206240" y="1417320"/>
          <a:ext cx="7345375" cy="914400"/>
        </p:xfrm>
        <a:graphic>
          <a:graphicData uri="http://schemas.openxmlformats.org/drawingml/2006/table">
            <a:tbl>
              <a:tblPr/>
              <a:tblGrid>
                <a:gridCol w="4039956"/>
                <a:gridCol w="3305419"/>
              </a:tblGrid>
              <a:tr h="320040">
                <a:tc>
                  <a:txBody>
                    <a:bodyPr/>
                    <a:lstStyle/>
                    <a:p>
                      <a:pPr indent="0" marL="0">
                        <a:buNone/>
                      </a:pPr>
                      <a:r>
                        <a:rPr lang="en-US" sz="1000" b="1" dirty="0">
                          <a:solidFill>
                            <a:srgbClr val="5B6B80"/>
                          </a:solidFill>
                          <a:latin typeface="Calibri" pitchFamily="34" charset="0"/>
                          <a:ea typeface="Calibri" pitchFamily="34" charset="-122"/>
                          <a:cs typeface="Calibri" pitchFamily="34" charset="-120"/>
                        </a:rPr>
                        <a:t>Section</a:t>
                      </a:r>
                      <a:endParaRPr lang="en-US" sz="10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solidFill>
                      <a:srgbClr val="F4F6F9"/>
                    </a:solidFill>
                  </a:tcPr>
                </a:tc>
                <a:tc>
                  <a:txBody>
                    <a:bodyPr/>
                    <a:lstStyle/>
                    <a:p>
                      <a:pPr indent="0" marL="0">
                        <a:buNone/>
                      </a:pPr>
                      <a:r>
                        <a:rPr lang="en-US" sz="1000" b="1" dirty="0">
                          <a:solidFill>
                            <a:srgbClr val="5B6B80"/>
                          </a:solidFill>
                          <a:latin typeface="Calibri" pitchFamily="34" charset="0"/>
                          <a:ea typeface="Calibri" pitchFamily="34" charset="-122"/>
                          <a:cs typeface="Calibri" pitchFamily="34" charset="-120"/>
                        </a:rPr>
                        <a:t>What it covers</a:t>
                      </a:r>
                      <a:endParaRPr lang="en-US" sz="10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solidFill>
                      <a:srgbClr val="F4F6F9"/>
                    </a:solidFill>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Before / after</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Side-by-side of the fenced center today vs. the opened park after remediation, so stakeholders can see the change in one frame.</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Who it's for</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The 730,000 Hudson County residents and 4.5M annual visitors who would gain access, with the communities closest to the fence called out.</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r h="320040">
                <a:tc>
                  <a:txBody>
                    <a:bodyPr/>
                    <a:lstStyle/>
                    <a:p>
                      <a:pPr indent="0" marL="0">
                        <a:buNone/>
                      </a:pPr>
                      <a:r>
                        <a:rPr lang="en-US" sz="1100" dirty="0">
                          <a:solidFill>
                            <a:srgbClr val="0F2446"/>
                          </a:solidFill>
                          <a:latin typeface="Calibri" pitchFamily="34" charset="0"/>
                          <a:ea typeface="Calibri" pitchFamily="34" charset="-122"/>
                          <a:cs typeface="Calibri" pitchFamily="34" charset="-120"/>
                        </a:rPr>
                        <a:t>The ask</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c>
                  <a:txBody>
                    <a:bodyPr/>
                    <a:lstStyle/>
                    <a:p>
                      <a:pPr indent="0" marL="0">
                        <a:buNone/>
                      </a:pPr>
                      <a:r>
                        <a:rPr lang="en-US" sz="1100" i="1" dirty="0">
                          <a:solidFill>
                            <a:srgbClr val="5B6B80"/>
                          </a:solidFill>
                          <a:latin typeface="Calibri" pitchFamily="34" charset="0"/>
                          <a:ea typeface="Calibri" pitchFamily="34" charset="-122"/>
                          <a:cs typeface="Calibri" pitchFamily="34" charset="-120"/>
                        </a:rPr>
                        <a:t>What we need from each stakeholder audience — legislators, agencies, coalition partners — and the timing that follows Guy's kickoff.</a:t>
                      </a:r>
                      <a:endParaRPr lang="en-US" sz="1100" dirty="0">
                        <a:latin typeface="Calibri" charset="0"/>
                        <a:ea typeface="Calibri" charset="0"/>
                        <a:cs typeface="Calibri" charset="0"/>
                      </a:endParaRPr>
                    </a:p>
                  </a:txBody>
                  <a:tcPr marL="101600" marR="101600" marT="101600" marB="101600" anchor="t">
                    <a:lnL w="12700" cap="flat" cmpd="sng" algn="ctr">
                      <a:solidFill>
                        <a:srgbClr val="D9E0EA"/>
                      </a:solidFill>
                      <a:prstDash val="solid"/>
                      <a:round/>
                      <a:headEnd type="none" w="med" len="med"/>
                      <a:tailEnd type="none" w="med" len="med"/>
                    </a:lnL>
                    <a:lnR w="12700" cap="flat" cmpd="sng" algn="ctr">
                      <a:solidFill>
                        <a:srgbClr val="D9E0EA"/>
                      </a:solidFill>
                      <a:prstDash val="solid"/>
                      <a:round/>
                      <a:headEnd type="none" w="med" len="med"/>
                      <a:tailEnd type="none" w="med" len="med"/>
                    </a:lnR>
                    <a:lnT w="12700" cap="flat" cmpd="sng" algn="ctr">
                      <a:solidFill>
                        <a:srgbClr val="D9E0EA"/>
                      </a:solidFill>
                      <a:prstDash val="solid"/>
                      <a:round/>
                      <a:headEnd type="none" w="med" len="med"/>
                      <a:tailEnd type="none" w="med" len="med"/>
                    </a:lnT>
                    <a:lnB w="12700" cap="flat" cmpd="sng" algn="ctr">
                      <a:solidFill>
                        <a:srgbClr val="D9E0EA"/>
                      </a:solidFill>
                      <a:prstDash val="solid"/>
                      <a:round/>
                      <a:headEnd type="none" w="med" len="med"/>
                      <a:tailEnd type="none" w="med" len="med"/>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03 · VALIDATOR VIGNETTE SERIES</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16</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Script options for validator vignettes</a:t>
            </a:r>
            <a:endParaRPr lang="en-US" sz="3000" dirty="0"/>
          </a:p>
        </p:txBody>
      </p:sp>
      <p:sp>
        <p:nvSpPr>
          <p:cNvPr id="8" name="Text 5"/>
          <p:cNvSpPr/>
          <p:nvPr/>
        </p:nvSpPr>
        <p:spPr>
          <a:xfrm>
            <a:off x="640080" y="2076450"/>
            <a:ext cx="8947459" cy="365760"/>
          </a:xfrm>
          <a:prstGeom prst="rect">
            <a:avLst/>
          </a:prstGeom>
          <a:noFill/>
          <a:ln/>
        </p:spPr>
        <p:txBody>
          <a:bodyPr wrap="square" rtlCol="0" anchor="t"/>
          <a:lstStyle/>
          <a:p>
            <a:pPr indent="0" marL="0">
              <a:lnSpc>
                <a:spcPts val="2000"/>
              </a:lnSpc>
              <a:buNone/>
            </a:pPr>
            <a:r>
              <a:rPr lang="en-US" sz="1400" dirty="0">
                <a:solidFill>
                  <a:srgbClr val="5B6B80"/>
                </a:solidFill>
                <a:latin typeface="Calibri" pitchFamily="34" charset="0"/>
                <a:ea typeface="Calibri" pitchFamily="34" charset="-122"/>
                <a:cs typeface="Calibri" pitchFamily="34" charset="-120"/>
              </a:rPr>
              <a:t>Example scripts across trusted messenger types. Final talent and demo mix will be driven by data recommendations.</a:t>
            </a:r>
            <a:endParaRPr lang="en-US" sz="1400" dirty="0"/>
          </a:p>
        </p:txBody>
      </p:sp>
      <p:sp>
        <p:nvSpPr>
          <p:cNvPr id="9" name="Shape 6"/>
          <p:cNvSpPr/>
          <p:nvPr/>
        </p:nvSpPr>
        <p:spPr>
          <a:xfrm>
            <a:off x="640080" y="2606802"/>
            <a:ext cx="5272888" cy="3382518"/>
          </a:xfrm>
          <a:prstGeom prst="roundRect">
            <a:avLst>
              <a:gd name="adj" fmla="val 2163"/>
            </a:avLst>
          </a:prstGeom>
          <a:solidFill>
            <a:srgbClr val="FFFFFF"/>
          </a:solidFill>
          <a:ln w="12700">
            <a:solidFill>
              <a:srgbClr val="D9E0EA"/>
            </a:solidFill>
            <a:prstDash val="solid"/>
          </a:ln>
        </p:spPr>
      </p:sp>
      <p:sp>
        <p:nvSpPr>
          <p:cNvPr id="10" name="Shape 7"/>
          <p:cNvSpPr/>
          <p:nvPr/>
        </p:nvSpPr>
        <p:spPr>
          <a:xfrm>
            <a:off x="640080" y="2606802"/>
            <a:ext cx="5272888" cy="64008"/>
          </a:xfrm>
          <a:prstGeom prst="rect">
            <a:avLst/>
          </a:prstGeom>
          <a:solidFill>
            <a:srgbClr val="0B59A6"/>
          </a:solidFill>
          <a:ln/>
        </p:spPr>
      </p:sp>
      <p:sp>
        <p:nvSpPr>
          <p:cNvPr id="11" name="Text 8"/>
          <p:cNvSpPr/>
          <p:nvPr/>
        </p:nvSpPr>
        <p:spPr>
          <a:xfrm>
            <a:off x="896112" y="2807970"/>
            <a:ext cx="4760824" cy="457200"/>
          </a:xfrm>
          <a:prstGeom prst="rect">
            <a:avLst/>
          </a:prstGeom>
          <a:noFill/>
          <a:ln/>
        </p:spPr>
        <p:txBody>
          <a:bodyPr wrap="square" rtlCol="0" anchor="t"/>
          <a:lstStyle/>
          <a:p>
            <a:pPr indent="0" marL="0">
              <a:buNone/>
            </a:pPr>
            <a:r>
              <a:rPr lang="en-US" sz="1500" b="1" dirty="0">
                <a:solidFill>
                  <a:srgbClr val="0F2446"/>
                </a:solidFill>
                <a:latin typeface="Georgia" pitchFamily="34" charset="0"/>
                <a:ea typeface="Georgia" pitchFamily="34" charset="-122"/>
                <a:cs typeface="Georgia" pitchFamily="34" charset="-120"/>
              </a:rPr>
              <a:t>Coach Bob Hurley</a:t>
            </a:r>
            <a:endParaRPr lang="en-US" sz="1500" dirty="0"/>
          </a:p>
        </p:txBody>
      </p:sp>
      <p:sp>
        <p:nvSpPr>
          <p:cNvPr id="12" name="Text 9"/>
          <p:cNvSpPr/>
          <p:nvPr/>
        </p:nvSpPr>
        <p:spPr>
          <a:xfrm>
            <a:off x="896112" y="3320034"/>
            <a:ext cx="4760824" cy="228600"/>
          </a:xfrm>
          <a:prstGeom prst="rect">
            <a:avLst/>
          </a:prstGeom>
          <a:noFill/>
          <a:ln/>
        </p:spPr>
        <p:txBody>
          <a:bodyPr wrap="square" rtlCol="0" anchor="ctr"/>
          <a:lstStyle/>
          <a:p>
            <a:pPr indent="0" marL="0">
              <a:buNone/>
            </a:pPr>
            <a:r>
              <a:rPr lang="en-US" sz="950" b="1" spc="120" kern="0" dirty="0">
                <a:solidFill>
                  <a:srgbClr val="0B59A6"/>
                </a:solidFill>
                <a:latin typeface="Calibri" pitchFamily="34" charset="0"/>
                <a:ea typeface="Calibri" pitchFamily="34" charset="-122"/>
                <a:cs typeface="Calibri" pitchFamily="34" charset="-120"/>
              </a:rPr>
              <a:t>:30 · 70 WORDS</a:t>
            </a:r>
            <a:endParaRPr lang="en-US" sz="950" dirty="0"/>
          </a:p>
        </p:txBody>
      </p:sp>
      <p:sp>
        <p:nvSpPr>
          <p:cNvPr id="13" name="Text 10"/>
          <p:cNvSpPr/>
          <p:nvPr/>
        </p:nvSpPr>
        <p:spPr>
          <a:xfrm>
            <a:off x="896112" y="3612642"/>
            <a:ext cx="4760824" cy="1096518"/>
          </a:xfrm>
          <a:prstGeom prst="rect">
            <a:avLst/>
          </a:prstGeom>
          <a:noFill/>
          <a:ln/>
        </p:spPr>
        <p:txBody>
          <a:bodyPr wrap="square" rtlCol="0" anchor="t"/>
          <a:lstStyle/>
          <a:p>
            <a:pPr indent="0" marL="0">
              <a:lnSpc>
                <a:spcPts val="1386"/>
              </a:lnSpc>
              <a:buNone/>
            </a:pPr>
            <a:r>
              <a:rPr lang="en-US" sz="1050" dirty="0">
                <a:solidFill>
                  <a:srgbClr val="0F2446"/>
                </a:solidFill>
                <a:latin typeface="Calibri" pitchFamily="34" charset="0"/>
                <a:ea typeface="Calibri" pitchFamily="34" charset="-122"/>
                <a:cs typeface="Calibri" pitchFamily="34" charset="-120"/>
              </a:rPr>
              <a:t>What's the first part to a team's success? Having a space to play and practice. Good courts and fields aren't just important for athletes when they're competing, but for all kids when they're spending time off their iPads and outside together. And without good courts and fields, kids can never experience winning a championship. Let's tear down the fence, open Liberty State Park and make a Better Park For All.</a:t>
            </a:r>
            <a:endParaRPr lang="en-US" sz="1050" dirty="0"/>
          </a:p>
        </p:txBody>
      </p:sp>
      <p:sp>
        <p:nvSpPr>
          <p:cNvPr id="14" name="Shape 11"/>
          <p:cNvSpPr/>
          <p:nvPr/>
        </p:nvSpPr>
        <p:spPr>
          <a:xfrm>
            <a:off x="896112" y="4937760"/>
            <a:ext cx="4760824" cy="13716"/>
          </a:xfrm>
          <a:prstGeom prst="rect">
            <a:avLst/>
          </a:prstGeom>
          <a:solidFill>
            <a:srgbClr val="D9E0EA"/>
          </a:solidFill>
          <a:ln/>
        </p:spPr>
      </p:sp>
      <p:sp>
        <p:nvSpPr>
          <p:cNvPr id="15" name="Text 12"/>
          <p:cNvSpPr/>
          <p:nvPr/>
        </p:nvSpPr>
        <p:spPr>
          <a:xfrm>
            <a:off x="896112" y="5029200"/>
            <a:ext cx="4760824" cy="822960"/>
          </a:xfrm>
          <a:prstGeom prst="rect">
            <a:avLst/>
          </a:prstGeom>
          <a:noFill/>
          <a:ln/>
        </p:spPr>
        <p:txBody>
          <a:bodyPr wrap="square" rtlCol="0" anchor="t"/>
          <a:lstStyle/>
          <a:p>
            <a:pPr indent="0" marL="0">
              <a:lnSpc>
                <a:spcPts val="1400"/>
              </a:lnSpc>
              <a:buNone/>
            </a:pPr>
            <a:r>
              <a:rPr lang="en-US" sz="1050" i="1" dirty="0">
                <a:solidFill>
                  <a:srgbClr val="5B6B80"/>
                </a:solidFill>
                <a:latin typeface="Calibri" pitchFamily="34" charset="0"/>
                <a:ea typeface="Calibri" pitchFamily="34" charset="-122"/>
                <a:cs typeface="Calibri" pitchFamily="34" charset="-120"/>
              </a:rPr>
              <a:t>VISUAL: Coach Hurley direct-to-camera. Cut to teenagers playing basketball outside, then college kids in a nice gym. Back to DTC.</a:t>
            </a:r>
            <a:endParaRPr lang="en-US" sz="1050" dirty="0"/>
          </a:p>
        </p:txBody>
      </p:sp>
      <p:sp>
        <p:nvSpPr>
          <p:cNvPr id="16" name="Shape 13"/>
          <p:cNvSpPr/>
          <p:nvPr/>
        </p:nvSpPr>
        <p:spPr>
          <a:xfrm>
            <a:off x="6278728" y="2606802"/>
            <a:ext cx="5272888" cy="3382518"/>
          </a:xfrm>
          <a:prstGeom prst="roundRect">
            <a:avLst>
              <a:gd name="adj" fmla="val 2163"/>
            </a:avLst>
          </a:prstGeom>
          <a:solidFill>
            <a:srgbClr val="FFFFFF"/>
          </a:solidFill>
          <a:ln w="12700">
            <a:solidFill>
              <a:srgbClr val="D9E0EA"/>
            </a:solidFill>
            <a:prstDash val="solid"/>
          </a:ln>
        </p:spPr>
      </p:sp>
      <p:sp>
        <p:nvSpPr>
          <p:cNvPr id="17" name="Shape 14"/>
          <p:cNvSpPr/>
          <p:nvPr/>
        </p:nvSpPr>
        <p:spPr>
          <a:xfrm>
            <a:off x="6278728" y="2606802"/>
            <a:ext cx="5272888" cy="64008"/>
          </a:xfrm>
          <a:prstGeom prst="rect">
            <a:avLst/>
          </a:prstGeom>
          <a:solidFill>
            <a:srgbClr val="A94599"/>
          </a:solidFill>
          <a:ln/>
        </p:spPr>
      </p:sp>
      <p:sp>
        <p:nvSpPr>
          <p:cNvPr id="18" name="Text 15"/>
          <p:cNvSpPr/>
          <p:nvPr/>
        </p:nvSpPr>
        <p:spPr>
          <a:xfrm>
            <a:off x="6534760" y="2807970"/>
            <a:ext cx="4760824" cy="457200"/>
          </a:xfrm>
          <a:prstGeom prst="rect">
            <a:avLst/>
          </a:prstGeom>
          <a:noFill/>
          <a:ln/>
        </p:spPr>
        <p:txBody>
          <a:bodyPr wrap="square" rtlCol="0" anchor="t"/>
          <a:lstStyle/>
          <a:p>
            <a:pPr indent="0" marL="0">
              <a:buNone/>
            </a:pPr>
            <a:r>
              <a:rPr lang="en-US" sz="1500" b="1" dirty="0">
                <a:solidFill>
                  <a:srgbClr val="0F2446"/>
                </a:solidFill>
                <a:latin typeface="Georgia" pitchFamily="34" charset="0"/>
                <a:ea typeface="Georgia" pitchFamily="34" charset="-122"/>
                <a:cs typeface="Georgia" pitchFamily="34" charset="-120"/>
              </a:rPr>
              <a:t>Senior · 45-year resident</a:t>
            </a:r>
            <a:endParaRPr lang="en-US" sz="1500" dirty="0"/>
          </a:p>
        </p:txBody>
      </p:sp>
      <p:sp>
        <p:nvSpPr>
          <p:cNvPr id="19" name="Text 16"/>
          <p:cNvSpPr/>
          <p:nvPr/>
        </p:nvSpPr>
        <p:spPr>
          <a:xfrm>
            <a:off x="6534760" y="3320034"/>
            <a:ext cx="4760824" cy="228600"/>
          </a:xfrm>
          <a:prstGeom prst="rect">
            <a:avLst/>
          </a:prstGeom>
          <a:noFill/>
          <a:ln/>
        </p:spPr>
        <p:txBody>
          <a:bodyPr wrap="square" rtlCol="0" anchor="ctr"/>
          <a:lstStyle/>
          <a:p>
            <a:pPr indent="0" marL="0">
              <a:buNone/>
            </a:pPr>
            <a:r>
              <a:rPr lang="en-US" sz="950" b="1" spc="120" kern="0" dirty="0">
                <a:solidFill>
                  <a:srgbClr val="A94599"/>
                </a:solidFill>
                <a:latin typeface="Calibri" pitchFamily="34" charset="0"/>
                <a:ea typeface="Calibri" pitchFamily="34" charset="-122"/>
                <a:cs typeface="Calibri" pitchFamily="34" charset="-120"/>
              </a:rPr>
              <a:t>:30 · 79 WORDS</a:t>
            </a:r>
            <a:endParaRPr lang="en-US" sz="950" dirty="0"/>
          </a:p>
        </p:txBody>
      </p:sp>
      <p:sp>
        <p:nvSpPr>
          <p:cNvPr id="20" name="Text 17"/>
          <p:cNvSpPr/>
          <p:nvPr/>
        </p:nvSpPr>
        <p:spPr>
          <a:xfrm>
            <a:off x="6534760" y="3612642"/>
            <a:ext cx="4760824" cy="1096518"/>
          </a:xfrm>
          <a:prstGeom prst="rect">
            <a:avLst/>
          </a:prstGeom>
          <a:noFill/>
          <a:ln/>
        </p:spPr>
        <p:txBody>
          <a:bodyPr wrap="square" rtlCol="0" anchor="t"/>
          <a:lstStyle/>
          <a:p>
            <a:pPr indent="0" marL="0">
              <a:lnSpc>
                <a:spcPts val="1386"/>
              </a:lnSpc>
              <a:buNone/>
            </a:pPr>
            <a:r>
              <a:rPr lang="en-US" sz="1050" dirty="0">
                <a:solidFill>
                  <a:srgbClr val="0F2446"/>
                </a:solidFill>
                <a:latin typeface="Calibri" pitchFamily="34" charset="0"/>
                <a:ea typeface="Calibri" pitchFamily="34" charset="-122"/>
                <a:cs typeface="Calibri" pitchFamily="34" charset="-120"/>
              </a:rPr>
              <a:t>I've spent a lot of time in Liberty State Park. I used to run through it, but now I can just take walks. I always see the perimeter of the fence, wondering when I'll get to see the other side. When will I see more kids and families enjoying this land that belongs to all of us. I've waited long enough. It's time to tear down the fence, open Liberty State Park and make a Better Park For All.</a:t>
            </a:r>
            <a:endParaRPr lang="en-US" sz="1050" dirty="0"/>
          </a:p>
        </p:txBody>
      </p:sp>
      <p:sp>
        <p:nvSpPr>
          <p:cNvPr id="21" name="Shape 18"/>
          <p:cNvSpPr/>
          <p:nvPr/>
        </p:nvSpPr>
        <p:spPr>
          <a:xfrm>
            <a:off x="6534760" y="4937760"/>
            <a:ext cx="4760824" cy="13716"/>
          </a:xfrm>
          <a:prstGeom prst="rect">
            <a:avLst/>
          </a:prstGeom>
          <a:solidFill>
            <a:srgbClr val="D9E0EA"/>
          </a:solidFill>
          <a:ln/>
        </p:spPr>
      </p:sp>
      <p:sp>
        <p:nvSpPr>
          <p:cNvPr id="22" name="Text 19"/>
          <p:cNvSpPr/>
          <p:nvPr/>
        </p:nvSpPr>
        <p:spPr>
          <a:xfrm>
            <a:off x="6534760" y="5029200"/>
            <a:ext cx="4760824" cy="822960"/>
          </a:xfrm>
          <a:prstGeom prst="rect">
            <a:avLst/>
          </a:prstGeom>
          <a:noFill/>
          <a:ln/>
        </p:spPr>
        <p:txBody>
          <a:bodyPr wrap="square" rtlCol="0" anchor="t"/>
          <a:lstStyle/>
          <a:p>
            <a:pPr indent="0" marL="0">
              <a:lnSpc>
                <a:spcPts val="1400"/>
              </a:lnSpc>
              <a:buNone/>
            </a:pPr>
            <a:r>
              <a:rPr lang="en-US" sz="1050" i="1" dirty="0">
                <a:solidFill>
                  <a:srgbClr val="5B6B80"/>
                </a:solidFill>
                <a:latin typeface="Calibri" pitchFamily="34" charset="0"/>
                <a:ea typeface="Calibri" pitchFamily="34" charset="-122"/>
                <a:cs typeface="Calibri" pitchFamily="34" charset="-120"/>
              </a:rPr>
              <a:t>VISUAL: Senior direct-to-camera. B-roll of them walking through the park for exercise. They stop at the fence. Back to DTC.</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03 · VALIDATOR VIGNETTE SERIES</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17</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Validator vignettes (cont.)</a:t>
            </a:r>
            <a:endParaRPr lang="en-US" sz="3000" dirty="0"/>
          </a:p>
        </p:txBody>
      </p:sp>
      <p:sp>
        <p:nvSpPr>
          <p:cNvPr id="8" name="Shape 5"/>
          <p:cNvSpPr/>
          <p:nvPr/>
        </p:nvSpPr>
        <p:spPr>
          <a:xfrm>
            <a:off x="640080" y="2076450"/>
            <a:ext cx="5272888" cy="3912870"/>
          </a:xfrm>
          <a:prstGeom prst="roundRect">
            <a:avLst>
              <a:gd name="adj" fmla="val 1870"/>
            </a:avLst>
          </a:prstGeom>
          <a:solidFill>
            <a:srgbClr val="FFFFFF"/>
          </a:solidFill>
          <a:ln w="12700">
            <a:solidFill>
              <a:srgbClr val="D9E0EA"/>
            </a:solidFill>
            <a:prstDash val="solid"/>
          </a:ln>
        </p:spPr>
      </p:sp>
      <p:sp>
        <p:nvSpPr>
          <p:cNvPr id="9" name="Shape 6"/>
          <p:cNvSpPr/>
          <p:nvPr/>
        </p:nvSpPr>
        <p:spPr>
          <a:xfrm>
            <a:off x="640080" y="2076450"/>
            <a:ext cx="5272888" cy="64008"/>
          </a:xfrm>
          <a:prstGeom prst="rect">
            <a:avLst/>
          </a:prstGeom>
          <a:solidFill>
            <a:srgbClr val="8AC440"/>
          </a:solidFill>
          <a:ln/>
        </p:spPr>
      </p:sp>
      <p:sp>
        <p:nvSpPr>
          <p:cNvPr id="10" name="Text 7"/>
          <p:cNvSpPr/>
          <p:nvPr/>
        </p:nvSpPr>
        <p:spPr>
          <a:xfrm>
            <a:off x="896112" y="2277618"/>
            <a:ext cx="4760824" cy="457200"/>
          </a:xfrm>
          <a:prstGeom prst="rect">
            <a:avLst/>
          </a:prstGeom>
          <a:noFill/>
          <a:ln/>
        </p:spPr>
        <p:txBody>
          <a:bodyPr wrap="square" rtlCol="0" anchor="t"/>
          <a:lstStyle/>
          <a:p>
            <a:pPr indent="0" marL="0">
              <a:buNone/>
            </a:pPr>
            <a:r>
              <a:rPr lang="en-US" sz="1500" b="1" dirty="0">
                <a:solidFill>
                  <a:srgbClr val="0F2446"/>
                </a:solidFill>
                <a:latin typeface="Georgia" pitchFamily="34" charset="0"/>
                <a:ea typeface="Georgia" pitchFamily="34" charset="-122"/>
                <a:cs typeface="Georgia" pitchFamily="34" charset="-120"/>
              </a:rPr>
              <a:t>Latina parent of three</a:t>
            </a:r>
            <a:endParaRPr lang="en-US" sz="1500" dirty="0"/>
          </a:p>
        </p:txBody>
      </p:sp>
      <p:sp>
        <p:nvSpPr>
          <p:cNvPr id="11" name="Text 8"/>
          <p:cNvSpPr/>
          <p:nvPr/>
        </p:nvSpPr>
        <p:spPr>
          <a:xfrm>
            <a:off x="896112" y="2789682"/>
            <a:ext cx="4760824" cy="228600"/>
          </a:xfrm>
          <a:prstGeom prst="rect">
            <a:avLst/>
          </a:prstGeom>
          <a:noFill/>
          <a:ln/>
        </p:spPr>
        <p:txBody>
          <a:bodyPr wrap="square" rtlCol="0" anchor="ctr"/>
          <a:lstStyle/>
          <a:p>
            <a:pPr indent="0" marL="0">
              <a:buNone/>
            </a:pPr>
            <a:r>
              <a:rPr lang="en-US" sz="950" b="1" spc="120" kern="0" dirty="0">
                <a:solidFill>
                  <a:srgbClr val="8AC440"/>
                </a:solidFill>
                <a:latin typeface="Calibri" pitchFamily="34" charset="0"/>
                <a:ea typeface="Calibri" pitchFamily="34" charset="-122"/>
                <a:cs typeface="Calibri" pitchFamily="34" charset="-120"/>
              </a:rPr>
              <a:t>:30 · 75 WORDS · BILINGUAL VERSION AVAILABLE</a:t>
            </a:r>
            <a:endParaRPr lang="en-US" sz="950" dirty="0"/>
          </a:p>
        </p:txBody>
      </p:sp>
      <p:sp>
        <p:nvSpPr>
          <p:cNvPr id="12" name="Text 9"/>
          <p:cNvSpPr/>
          <p:nvPr/>
        </p:nvSpPr>
        <p:spPr>
          <a:xfrm>
            <a:off x="896112" y="3082290"/>
            <a:ext cx="4760824" cy="1626870"/>
          </a:xfrm>
          <a:prstGeom prst="rect">
            <a:avLst/>
          </a:prstGeom>
          <a:noFill/>
          <a:ln/>
        </p:spPr>
        <p:txBody>
          <a:bodyPr wrap="square" rtlCol="0" anchor="t"/>
          <a:lstStyle/>
          <a:p>
            <a:pPr indent="0" marL="0">
              <a:lnSpc>
                <a:spcPts val="1518"/>
              </a:lnSpc>
              <a:buNone/>
            </a:pPr>
            <a:r>
              <a:rPr lang="en-US" sz="1150" dirty="0">
                <a:solidFill>
                  <a:srgbClr val="0F2446"/>
                </a:solidFill>
                <a:latin typeface="Calibri" pitchFamily="34" charset="0"/>
                <a:ea typeface="Calibri" pitchFamily="34" charset="-122"/>
                <a:cs typeface="Calibri" pitchFamily="34" charset="-120"/>
              </a:rPr>
              <a:t>With the rising costs of everything, Hudson County deserves a place where parents can bring their kids to play. For Free! A place for the entire community to come together. Not just an “affordable” option, a free one. Opening Liberty State Park up with more places for families can make life better for families near and far. It's time to tear down the fence, open Liberty State Park and make a Better Park For All.</a:t>
            </a:r>
            <a:endParaRPr lang="en-US" sz="1150" dirty="0"/>
          </a:p>
        </p:txBody>
      </p:sp>
      <p:sp>
        <p:nvSpPr>
          <p:cNvPr id="13" name="Shape 10"/>
          <p:cNvSpPr/>
          <p:nvPr/>
        </p:nvSpPr>
        <p:spPr>
          <a:xfrm>
            <a:off x="896112" y="4937760"/>
            <a:ext cx="4760824" cy="13716"/>
          </a:xfrm>
          <a:prstGeom prst="rect">
            <a:avLst/>
          </a:prstGeom>
          <a:solidFill>
            <a:srgbClr val="D9E0EA"/>
          </a:solidFill>
          <a:ln/>
        </p:spPr>
      </p:sp>
      <p:sp>
        <p:nvSpPr>
          <p:cNvPr id="14" name="Text 11"/>
          <p:cNvSpPr/>
          <p:nvPr/>
        </p:nvSpPr>
        <p:spPr>
          <a:xfrm>
            <a:off x="896112" y="5029200"/>
            <a:ext cx="4760824" cy="822960"/>
          </a:xfrm>
          <a:prstGeom prst="rect">
            <a:avLst/>
          </a:prstGeom>
          <a:noFill/>
          <a:ln/>
        </p:spPr>
        <p:txBody>
          <a:bodyPr wrap="square" rtlCol="0" anchor="t"/>
          <a:lstStyle/>
          <a:p>
            <a:pPr indent="0" marL="0">
              <a:lnSpc>
                <a:spcPts val="1400"/>
              </a:lnSpc>
              <a:buNone/>
            </a:pPr>
            <a:r>
              <a:rPr lang="en-US" sz="1050" i="1" dirty="0">
                <a:solidFill>
                  <a:srgbClr val="5B6B80"/>
                </a:solidFill>
                <a:latin typeface="Calibri" pitchFamily="34" charset="0"/>
                <a:ea typeface="Calibri" pitchFamily="34" charset="-122"/>
                <a:cs typeface="Calibri" pitchFamily="34" charset="-120"/>
              </a:rPr>
              <a:t>VISUAL: Latina parent direct-to-camera. Watching their kids play with others on a jungle gym, running through a field. Can also be produced bilingual English/Spanish for Spanish-language placements.</a:t>
            </a:r>
            <a:endParaRPr lang="en-US" sz="1050" dirty="0"/>
          </a:p>
        </p:txBody>
      </p:sp>
      <p:sp>
        <p:nvSpPr>
          <p:cNvPr id="15" name="Shape 12"/>
          <p:cNvSpPr/>
          <p:nvPr/>
        </p:nvSpPr>
        <p:spPr>
          <a:xfrm>
            <a:off x="6278728" y="2076450"/>
            <a:ext cx="5272888" cy="3912870"/>
          </a:xfrm>
          <a:prstGeom prst="roundRect">
            <a:avLst>
              <a:gd name="adj" fmla="val 1870"/>
            </a:avLst>
          </a:prstGeom>
          <a:solidFill>
            <a:srgbClr val="FFFFFF"/>
          </a:solidFill>
          <a:ln w="12700">
            <a:solidFill>
              <a:srgbClr val="D9E0EA"/>
            </a:solidFill>
            <a:prstDash val="solid"/>
          </a:ln>
        </p:spPr>
      </p:sp>
      <p:sp>
        <p:nvSpPr>
          <p:cNvPr id="16" name="Shape 13"/>
          <p:cNvSpPr/>
          <p:nvPr/>
        </p:nvSpPr>
        <p:spPr>
          <a:xfrm>
            <a:off x="6278728" y="2076450"/>
            <a:ext cx="5272888" cy="64008"/>
          </a:xfrm>
          <a:prstGeom prst="rect">
            <a:avLst/>
          </a:prstGeom>
          <a:solidFill>
            <a:srgbClr val="0B59A6"/>
          </a:solidFill>
          <a:ln/>
        </p:spPr>
      </p:sp>
      <p:sp>
        <p:nvSpPr>
          <p:cNvPr id="17" name="Text 14"/>
          <p:cNvSpPr/>
          <p:nvPr/>
        </p:nvSpPr>
        <p:spPr>
          <a:xfrm>
            <a:off x="6534760" y="2277618"/>
            <a:ext cx="4760824" cy="457200"/>
          </a:xfrm>
          <a:prstGeom prst="rect">
            <a:avLst/>
          </a:prstGeom>
          <a:noFill/>
          <a:ln/>
        </p:spPr>
        <p:txBody>
          <a:bodyPr wrap="square" rtlCol="0" anchor="t"/>
          <a:lstStyle/>
          <a:p>
            <a:pPr indent="0" marL="0">
              <a:buNone/>
            </a:pPr>
            <a:r>
              <a:rPr lang="en-US" sz="1500" b="1" dirty="0">
                <a:solidFill>
                  <a:srgbClr val="0F2446"/>
                </a:solidFill>
                <a:latin typeface="Georgia" pitchFamily="34" charset="0"/>
                <a:ea typeface="Georgia" pitchFamily="34" charset="-122"/>
                <a:cs typeface="Georgia" pitchFamily="34" charset="-120"/>
              </a:rPr>
              <a:t>Environmental advocate</a:t>
            </a:r>
            <a:endParaRPr lang="en-US" sz="1500" dirty="0"/>
          </a:p>
        </p:txBody>
      </p:sp>
      <p:sp>
        <p:nvSpPr>
          <p:cNvPr id="18" name="Text 15"/>
          <p:cNvSpPr/>
          <p:nvPr/>
        </p:nvSpPr>
        <p:spPr>
          <a:xfrm>
            <a:off x="6534760" y="2789682"/>
            <a:ext cx="4760824" cy="228600"/>
          </a:xfrm>
          <a:prstGeom prst="rect">
            <a:avLst/>
          </a:prstGeom>
          <a:noFill/>
          <a:ln/>
        </p:spPr>
        <p:txBody>
          <a:bodyPr wrap="square" rtlCol="0" anchor="ctr"/>
          <a:lstStyle/>
          <a:p>
            <a:pPr indent="0" marL="0">
              <a:buNone/>
            </a:pPr>
            <a:r>
              <a:rPr lang="en-US" sz="950" b="1" spc="120" kern="0" dirty="0">
                <a:solidFill>
                  <a:srgbClr val="0B59A6"/>
                </a:solidFill>
                <a:latin typeface="Calibri" pitchFamily="34" charset="0"/>
                <a:ea typeface="Calibri" pitchFamily="34" charset="-122"/>
                <a:cs typeface="Calibri" pitchFamily="34" charset="-120"/>
              </a:rPr>
              <a:t>:30 · 83 WORDS</a:t>
            </a:r>
            <a:endParaRPr lang="en-US" sz="950" dirty="0"/>
          </a:p>
        </p:txBody>
      </p:sp>
      <p:sp>
        <p:nvSpPr>
          <p:cNvPr id="19" name="Text 16"/>
          <p:cNvSpPr/>
          <p:nvPr/>
        </p:nvSpPr>
        <p:spPr>
          <a:xfrm>
            <a:off x="6534760" y="3082290"/>
            <a:ext cx="4760824" cy="1626870"/>
          </a:xfrm>
          <a:prstGeom prst="rect">
            <a:avLst/>
          </a:prstGeom>
          <a:noFill/>
          <a:ln/>
        </p:spPr>
        <p:txBody>
          <a:bodyPr wrap="square" rtlCol="0" anchor="t"/>
          <a:lstStyle/>
          <a:p>
            <a:pPr indent="0" marL="0">
              <a:lnSpc>
                <a:spcPts val="1518"/>
              </a:lnSpc>
              <a:buNone/>
            </a:pPr>
            <a:r>
              <a:rPr lang="en-US" sz="1150" dirty="0">
                <a:solidFill>
                  <a:srgbClr val="0F2446"/>
                </a:solidFill>
                <a:latin typeface="Calibri" pitchFamily="34" charset="0"/>
                <a:ea typeface="Calibri" pitchFamily="34" charset="-122"/>
                <a:cs typeface="Calibri" pitchFamily="34" charset="-120"/>
              </a:rPr>
              <a:t>I've devoted my life to preserving the environment. We all should care about the air we breathe, the water we drink, and the world around us. Having a toxic site so close to home is damaging and dangerous. New Jersey needs to clean it up, preserve it, and turn it into something useful — for us, for the animals, for our air, and our water. It's time to tear down the fence, open Liberty State Park and make a Better Park For All.</a:t>
            </a:r>
            <a:endParaRPr lang="en-US" sz="1150" dirty="0"/>
          </a:p>
        </p:txBody>
      </p:sp>
      <p:sp>
        <p:nvSpPr>
          <p:cNvPr id="20" name="Shape 17"/>
          <p:cNvSpPr/>
          <p:nvPr/>
        </p:nvSpPr>
        <p:spPr>
          <a:xfrm>
            <a:off x="6534760" y="4937760"/>
            <a:ext cx="4760824" cy="13716"/>
          </a:xfrm>
          <a:prstGeom prst="rect">
            <a:avLst/>
          </a:prstGeom>
          <a:solidFill>
            <a:srgbClr val="D9E0EA"/>
          </a:solidFill>
          <a:ln/>
        </p:spPr>
      </p:sp>
      <p:sp>
        <p:nvSpPr>
          <p:cNvPr id="21" name="Text 18"/>
          <p:cNvSpPr/>
          <p:nvPr/>
        </p:nvSpPr>
        <p:spPr>
          <a:xfrm>
            <a:off x="6534760" y="5029200"/>
            <a:ext cx="4760824" cy="822960"/>
          </a:xfrm>
          <a:prstGeom prst="rect">
            <a:avLst/>
          </a:prstGeom>
          <a:noFill/>
          <a:ln/>
        </p:spPr>
        <p:txBody>
          <a:bodyPr wrap="square" rtlCol="0" anchor="t"/>
          <a:lstStyle/>
          <a:p>
            <a:pPr indent="0" marL="0">
              <a:lnSpc>
                <a:spcPts val="1400"/>
              </a:lnSpc>
              <a:buNone/>
            </a:pPr>
            <a:r>
              <a:rPr lang="en-US" sz="1050" i="1" dirty="0">
                <a:solidFill>
                  <a:srgbClr val="5B6B80"/>
                </a:solidFill>
                <a:latin typeface="Calibri" pitchFamily="34" charset="0"/>
                <a:ea typeface="Calibri" pitchFamily="34" charset="-122"/>
                <a:cs typeface="Calibri" pitchFamily="34" charset="-120"/>
              </a:rPr>
              <a:t>VISUAL: Advocate direct-to-camera. Running a test on the ground soil, bird watching, b-roll of local animals. Back to DTC.</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03 · VALIDATOR VIGNETTE SERIES</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18</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Validator vignettes (cont.)</a:t>
            </a:r>
            <a:endParaRPr lang="en-US" sz="3000" dirty="0"/>
          </a:p>
        </p:txBody>
      </p:sp>
      <p:sp>
        <p:nvSpPr>
          <p:cNvPr id="8" name="Shape 5"/>
          <p:cNvSpPr/>
          <p:nvPr/>
        </p:nvSpPr>
        <p:spPr>
          <a:xfrm>
            <a:off x="640080" y="2076450"/>
            <a:ext cx="5272888" cy="3912870"/>
          </a:xfrm>
          <a:prstGeom prst="roundRect">
            <a:avLst>
              <a:gd name="adj" fmla="val 1870"/>
            </a:avLst>
          </a:prstGeom>
          <a:solidFill>
            <a:srgbClr val="FFFFFF"/>
          </a:solidFill>
          <a:ln w="12700">
            <a:solidFill>
              <a:srgbClr val="D9E0EA"/>
            </a:solidFill>
            <a:prstDash val="solid"/>
          </a:ln>
        </p:spPr>
      </p:sp>
      <p:sp>
        <p:nvSpPr>
          <p:cNvPr id="9" name="Shape 6"/>
          <p:cNvSpPr/>
          <p:nvPr/>
        </p:nvSpPr>
        <p:spPr>
          <a:xfrm>
            <a:off x="640080" y="2076450"/>
            <a:ext cx="5272888" cy="64008"/>
          </a:xfrm>
          <a:prstGeom prst="rect">
            <a:avLst/>
          </a:prstGeom>
          <a:solidFill>
            <a:srgbClr val="A94599"/>
          </a:solidFill>
          <a:ln/>
        </p:spPr>
      </p:sp>
      <p:sp>
        <p:nvSpPr>
          <p:cNvPr id="10" name="Text 7"/>
          <p:cNvSpPr/>
          <p:nvPr/>
        </p:nvSpPr>
        <p:spPr>
          <a:xfrm>
            <a:off x="896112" y="2277618"/>
            <a:ext cx="4760824" cy="457200"/>
          </a:xfrm>
          <a:prstGeom prst="rect">
            <a:avLst/>
          </a:prstGeom>
          <a:noFill/>
          <a:ln/>
        </p:spPr>
        <p:txBody>
          <a:bodyPr wrap="square" rtlCol="0" anchor="t"/>
          <a:lstStyle/>
          <a:p>
            <a:pPr indent="0" marL="0">
              <a:buNone/>
            </a:pPr>
            <a:r>
              <a:rPr lang="en-US" sz="1500" b="1" dirty="0">
                <a:solidFill>
                  <a:srgbClr val="0F2446"/>
                </a:solidFill>
                <a:latin typeface="Georgia" pitchFamily="34" charset="0"/>
                <a:ea typeface="Georgia" pitchFamily="34" charset="-122"/>
                <a:cs typeface="Georgia" pitchFamily="34" charset="-120"/>
              </a:rPr>
              <a:t>Richard Smith · President, NAACP New Jersey State Conference</a:t>
            </a:r>
            <a:endParaRPr lang="en-US" sz="1500" dirty="0"/>
          </a:p>
        </p:txBody>
      </p:sp>
      <p:sp>
        <p:nvSpPr>
          <p:cNvPr id="11" name="Text 8"/>
          <p:cNvSpPr/>
          <p:nvPr/>
        </p:nvSpPr>
        <p:spPr>
          <a:xfrm>
            <a:off x="896112" y="2789682"/>
            <a:ext cx="4760824" cy="228600"/>
          </a:xfrm>
          <a:prstGeom prst="rect">
            <a:avLst/>
          </a:prstGeom>
          <a:noFill/>
          <a:ln/>
        </p:spPr>
        <p:txBody>
          <a:bodyPr wrap="square" rtlCol="0" anchor="ctr"/>
          <a:lstStyle/>
          <a:p>
            <a:pPr indent="0" marL="0">
              <a:buNone/>
            </a:pPr>
            <a:r>
              <a:rPr lang="en-US" sz="950" b="1" spc="120" kern="0" dirty="0">
                <a:solidFill>
                  <a:srgbClr val="A94599"/>
                </a:solidFill>
                <a:latin typeface="Calibri" pitchFamily="34" charset="0"/>
                <a:ea typeface="Calibri" pitchFamily="34" charset="-122"/>
                <a:cs typeface="Calibri" pitchFamily="34" charset="-120"/>
              </a:rPr>
              <a:t>:30</a:t>
            </a:r>
            <a:endParaRPr lang="en-US" sz="950" dirty="0"/>
          </a:p>
        </p:txBody>
      </p:sp>
      <p:sp>
        <p:nvSpPr>
          <p:cNvPr id="12" name="Text 9"/>
          <p:cNvSpPr/>
          <p:nvPr/>
        </p:nvSpPr>
        <p:spPr>
          <a:xfrm>
            <a:off x="896112" y="3082290"/>
            <a:ext cx="4760824" cy="1626870"/>
          </a:xfrm>
          <a:prstGeom prst="rect">
            <a:avLst/>
          </a:prstGeom>
          <a:noFill/>
          <a:ln/>
        </p:spPr>
        <p:txBody>
          <a:bodyPr wrap="square" rtlCol="0" anchor="t"/>
          <a:lstStyle/>
          <a:p>
            <a:pPr indent="0" marL="0">
              <a:lnSpc>
                <a:spcPts val="1518"/>
              </a:lnSpc>
              <a:buNone/>
            </a:pPr>
            <a:r>
              <a:rPr lang="en-US" sz="1150" dirty="0">
                <a:solidFill>
                  <a:srgbClr val="0F2446"/>
                </a:solidFill>
                <a:latin typeface="Calibri" pitchFamily="34" charset="0"/>
                <a:ea typeface="Calibri" pitchFamily="34" charset="-122"/>
                <a:cs typeface="Calibri" pitchFamily="34" charset="-120"/>
              </a:rPr>
              <a:t>A great public park shouldn't depend on your zip code or your income. For 50 years, 230 acres of Liberty State Park have sat fenced off and out of reach — and the families who live closest have waited the longest. Every resident of this city deserves a clean, open, welcoming park. That's what a better park for all really means.</a:t>
            </a:r>
            <a:endParaRPr lang="en-US" sz="1150" dirty="0"/>
          </a:p>
        </p:txBody>
      </p:sp>
      <p:sp>
        <p:nvSpPr>
          <p:cNvPr id="13" name="Shape 10"/>
          <p:cNvSpPr/>
          <p:nvPr/>
        </p:nvSpPr>
        <p:spPr>
          <a:xfrm>
            <a:off x="896112" y="4937760"/>
            <a:ext cx="4760824" cy="13716"/>
          </a:xfrm>
          <a:prstGeom prst="rect">
            <a:avLst/>
          </a:prstGeom>
          <a:solidFill>
            <a:srgbClr val="D9E0EA"/>
          </a:solidFill>
          <a:ln/>
        </p:spPr>
      </p:sp>
      <p:sp>
        <p:nvSpPr>
          <p:cNvPr id="14" name="Text 11"/>
          <p:cNvSpPr/>
          <p:nvPr/>
        </p:nvSpPr>
        <p:spPr>
          <a:xfrm>
            <a:off x="896112" y="5029200"/>
            <a:ext cx="4760824" cy="822960"/>
          </a:xfrm>
          <a:prstGeom prst="rect">
            <a:avLst/>
          </a:prstGeom>
          <a:noFill/>
          <a:ln/>
        </p:spPr>
        <p:txBody>
          <a:bodyPr wrap="square" rtlCol="0" anchor="t"/>
          <a:lstStyle/>
          <a:p>
            <a:pPr indent="0" marL="0">
              <a:lnSpc>
                <a:spcPts val="1400"/>
              </a:lnSpc>
              <a:buNone/>
            </a:pPr>
            <a:r>
              <a:rPr lang="en-US" sz="1050" i="1" dirty="0">
                <a:solidFill>
                  <a:srgbClr val="5B6B80"/>
                </a:solidFill>
                <a:latin typeface="Calibri" pitchFamily="34" charset="0"/>
                <a:ea typeface="Calibri" pitchFamily="34" charset="-122"/>
                <a:cs typeface="Calibri" pitchFamily="34" charset="-120"/>
              </a:rPr>
              <a:t>VISUAL: Richard Smith direct-to-camera. B-roll of the fenced perimeter and nearby neighborhoods, families walking the edge of the park, then wide shots of the open portions in use. Back to DTC.</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AT A GLANCE</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1</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230 acres. 50 years. One park.</a:t>
            </a:r>
            <a:endParaRPr lang="en-US" sz="3000" dirty="0"/>
          </a:p>
        </p:txBody>
      </p:sp>
      <p:sp>
        <p:nvSpPr>
          <p:cNvPr id="8" name="Text 5"/>
          <p:cNvSpPr/>
          <p:nvPr/>
        </p:nvSpPr>
        <p:spPr>
          <a:xfrm>
            <a:off x="640080" y="2076450"/>
            <a:ext cx="8947459" cy="365760"/>
          </a:xfrm>
          <a:prstGeom prst="rect">
            <a:avLst/>
          </a:prstGeom>
          <a:noFill/>
          <a:ln/>
        </p:spPr>
        <p:txBody>
          <a:bodyPr wrap="square" rtlCol="0" anchor="t"/>
          <a:lstStyle/>
          <a:p>
            <a:pPr indent="0" marL="0">
              <a:lnSpc>
                <a:spcPts val="2000"/>
              </a:lnSpc>
              <a:buNone/>
            </a:pPr>
            <a:r>
              <a:rPr lang="en-US" sz="1400" dirty="0">
                <a:solidFill>
                  <a:srgbClr val="5B6B80"/>
                </a:solidFill>
                <a:latin typeface="Calibri" pitchFamily="34" charset="0"/>
                <a:ea typeface="Calibri" pitchFamily="34" charset="-122"/>
                <a:cs typeface="Calibri" pitchFamily="34" charset="-120"/>
              </a:rPr>
              <a:t>The fenced interior of Liberty State Park has been off-limits for half a century. This plan is how we open it.</a:t>
            </a:r>
            <a:endParaRPr lang="en-US" sz="1400" dirty="0"/>
          </a:p>
        </p:txBody>
      </p:sp>
      <p:sp>
        <p:nvSpPr>
          <p:cNvPr id="9" name="Shape 6"/>
          <p:cNvSpPr/>
          <p:nvPr/>
        </p:nvSpPr>
        <p:spPr>
          <a:xfrm>
            <a:off x="640080" y="3064002"/>
            <a:ext cx="2419274" cy="1554480"/>
          </a:xfrm>
          <a:prstGeom prst="roundRect">
            <a:avLst>
              <a:gd name="adj" fmla="val 5882"/>
            </a:avLst>
          </a:prstGeom>
          <a:solidFill>
            <a:srgbClr val="F4F6F9"/>
          </a:solidFill>
          <a:ln w="12700">
            <a:solidFill>
              <a:srgbClr val="D9E0EA"/>
            </a:solidFill>
            <a:prstDash val="solid"/>
          </a:ln>
        </p:spPr>
      </p:sp>
      <p:sp>
        <p:nvSpPr>
          <p:cNvPr id="10" name="Text 7"/>
          <p:cNvSpPr/>
          <p:nvPr/>
        </p:nvSpPr>
        <p:spPr>
          <a:xfrm>
            <a:off x="640080" y="3265170"/>
            <a:ext cx="2419274" cy="731520"/>
          </a:xfrm>
          <a:prstGeom prst="rect">
            <a:avLst/>
          </a:prstGeom>
          <a:noFill/>
          <a:ln/>
        </p:spPr>
        <p:txBody>
          <a:bodyPr wrap="square" rtlCol="0" anchor="ctr"/>
          <a:lstStyle/>
          <a:p>
            <a:pPr algn="ctr" indent="0" marL="0">
              <a:buNone/>
            </a:pPr>
            <a:r>
              <a:rPr lang="en-US" sz="4400" b="1" dirty="0">
                <a:solidFill>
                  <a:srgbClr val="A94599"/>
                </a:solidFill>
                <a:latin typeface="Georgia" pitchFamily="34" charset="0"/>
                <a:ea typeface="Georgia" pitchFamily="34" charset="-122"/>
                <a:cs typeface="Georgia" pitchFamily="34" charset="-120"/>
              </a:rPr>
              <a:t>230</a:t>
            </a:r>
            <a:endParaRPr lang="en-US" sz="4400" dirty="0"/>
          </a:p>
        </p:txBody>
      </p:sp>
      <p:sp>
        <p:nvSpPr>
          <p:cNvPr id="11" name="Text 8"/>
          <p:cNvSpPr/>
          <p:nvPr/>
        </p:nvSpPr>
        <p:spPr>
          <a:xfrm>
            <a:off x="640080" y="4069842"/>
            <a:ext cx="2419274" cy="365760"/>
          </a:xfrm>
          <a:prstGeom prst="rect">
            <a:avLst/>
          </a:prstGeom>
          <a:noFill/>
          <a:ln/>
        </p:spPr>
        <p:txBody>
          <a:bodyPr wrap="square" rtlCol="0" anchor="ctr"/>
          <a:lstStyle/>
          <a:p>
            <a:pPr algn="ctr" indent="0" marL="0">
              <a:buNone/>
            </a:pPr>
            <a:r>
              <a:rPr lang="en-US" sz="1300" dirty="0">
                <a:solidFill>
                  <a:srgbClr val="5B6B80"/>
                </a:solidFill>
                <a:latin typeface="Calibri" pitchFamily="34" charset="0"/>
                <a:ea typeface="Calibri" pitchFamily="34" charset="-122"/>
                <a:cs typeface="Calibri" pitchFamily="34" charset="-120"/>
              </a:rPr>
              <a:t>Acres fenced off</a:t>
            </a:r>
            <a:endParaRPr lang="en-US" sz="1300" dirty="0"/>
          </a:p>
        </p:txBody>
      </p:sp>
      <p:sp>
        <p:nvSpPr>
          <p:cNvPr id="12" name="Shape 9"/>
          <p:cNvSpPr/>
          <p:nvPr/>
        </p:nvSpPr>
        <p:spPr>
          <a:xfrm>
            <a:off x="3470834" y="3064002"/>
            <a:ext cx="2419274" cy="1554480"/>
          </a:xfrm>
          <a:prstGeom prst="roundRect">
            <a:avLst>
              <a:gd name="adj" fmla="val 5882"/>
            </a:avLst>
          </a:prstGeom>
          <a:solidFill>
            <a:srgbClr val="F4F6F9"/>
          </a:solidFill>
          <a:ln w="12700">
            <a:solidFill>
              <a:srgbClr val="D9E0EA"/>
            </a:solidFill>
            <a:prstDash val="solid"/>
          </a:ln>
        </p:spPr>
      </p:sp>
      <p:sp>
        <p:nvSpPr>
          <p:cNvPr id="13" name="Text 10"/>
          <p:cNvSpPr/>
          <p:nvPr/>
        </p:nvSpPr>
        <p:spPr>
          <a:xfrm>
            <a:off x="3470834" y="3265170"/>
            <a:ext cx="2419274" cy="731520"/>
          </a:xfrm>
          <a:prstGeom prst="rect">
            <a:avLst/>
          </a:prstGeom>
          <a:noFill/>
          <a:ln/>
        </p:spPr>
        <p:txBody>
          <a:bodyPr wrap="square" rtlCol="0" anchor="ctr"/>
          <a:lstStyle/>
          <a:p>
            <a:pPr algn="ctr" indent="0" marL="0">
              <a:buNone/>
            </a:pPr>
            <a:r>
              <a:rPr lang="en-US" sz="4400" b="1" dirty="0">
                <a:solidFill>
                  <a:srgbClr val="0B59A6"/>
                </a:solidFill>
                <a:latin typeface="Georgia" pitchFamily="34" charset="0"/>
                <a:ea typeface="Georgia" pitchFamily="34" charset="-122"/>
                <a:cs typeface="Georgia" pitchFamily="34" charset="-120"/>
              </a:rPr>
              <a:t>50</a:t>
            </a:r>
            <a:endParaRPr lang="en-US" sz="4400" dirty="0"/>
          </a:p>
        </p:txBody>
      </p:sp>
      <p:sp>
        <p:nvSpPr>
          <p:cNvPr id="14" name="Text 11"/>
          <p:cNvSpPr/>
          <p:nvPr/>
        </p:nvSpPr>
        <p:spPr>
          <a:xfrm>
            <a:off x="3470834" y="4069842"/>
            <a:ext cx="2419274" cy="365760"/>
          </a:xfrm>
          <a:prstGeom prst="rect">
            <a:avLst/>
          </a:prstGeom>
          <a:noFill/>
          <a:ln/>
        </p:spPr>
        <p:txBody>
          <a:bodyPr wrap="square" rtlCol="0" anchor="ctr"/>
          <a:lstStyle/>
          <a:p>
            <a:pPr algn="ctr" indent="0" marL="0">
              <a:buNone/>
            </a:pPr>
            <a:r>
              <a:rPr lang="en-US" sz="1300" dirty="0">
                <a:solidFill>
                  <a:srgbClr val="5B6B80"/>
                </a:solidFill>
                <a:latin typeface="Calibri" pitchFamily="34" charset="0"/>
                <a:ea typeface="Calibri" pitchFamily="34" charset="-122"/>
                <a:cs typeface="Calibri" pitchFamily="34" charset="-120"/>
              </a:rPr>
              <a:t>Years of waiting</a:t>
            </a:r>
            <a:endParaRPr lang="en-US" sz="1300" dirty="0"/>
          </a:p>
        </p:txBody>
      </p:sp>
      <p:sp>
        <p:nvSpPr>
          <p:cNvPr id="15" name="Shape 12"/>
          <p:cNvSpPr/>
          <p:nvPr/>
        </p:nvSpPr>
        <p:spPr>
          <a:xfrm>
            <a:off x="6301588" y="3064002"/>
            <a:ext cx="2419274" cy="1554480"/>
          </a:xfrm>
          <a:prstGeom prst="roundRect">
            <a:avLst>
              <a:gd name="adj" fmla="val 5882"/>
            </a:avLst>
          </a:prstGeom>
          <a:solidFill>
            <a:srgbClr val="F4F6F9"/>
          </a:solidFill>
          <a:ln w="12700">
            <a:solidFill>
              <a:srgbClr val="D9E0EA"/>
            </a:solidFill>
            <a:prstDash val="solid"/>
          </a:ln>
        </p:spPr>
      </p:sp>
      <p:sp>
        <p:nvSpPr>
          <p:cNvPr id="16" name="Text 13"/>
          <p:cNvSpPr/>
          <p:nvPr/>
        </p:nvSpPr>
        <p:spPr>
          <a:xfrm>
            <a:off x="6301588" y="3265170"/>
            <a:ext cx="2419274" cy="731520"/>
          </a:xfrm>
          <a:prstGeom prst="rect">
            <a:avLst/>
          </a:prstGeom>
          <a:noFill/>
          <a:ln/>
        </p:spPr>
        <p:txBody>
          <a:bodyPr wrap="square" rtlCol="0" anchor="ctr"/>
          <a:lstStyle/>
          <a:p>
            <a:pPr algn="ctr" indent="0" marL="0">
              <a:buNone/>
            </a:pPr>
            <a:r>
              <a:rPr lang="en-US" sz="4400" b="1" dirty="0">
                <a:solidFill>
                  <a:srgbClr val="8AC440"/>
                </a:solidFill>
                <a:latin typeface="Georgia" pitchFamily="34" charset="0"/>
                <a:ea typeface="Georgia" pitchFamily="34" charset="-122"/>
                <a:cs typeface="Georgia" pitchFamily="34" charset="-120"/>
              </a:rPr>
              <a:t>1</a:t>
            </a:r>
            <a:endParaRPr lang="en-US" sz="4400" dirty="0"/>
          </a:p>
        </p:txBody>
      </p:sp>
      <p:sp>
        <p:nvSpPr>
          <p:cNvPr id="17" name="Text 14"/>
          <p:cNvSpPr/>
          <p:nvPr/>
        </p:nvSpPr>
        <p:spPr>
          <a:xfrm>
            <a:off x="6301588" y="4069842"/>
            <a:ext cx="2419274" cy="365760"/>
          </a:xfrm>
          <a:prstGeom prst="rect">
            <a:avLst/>
          </a:prstGeom>
          <a:noFill/>
          <a:ln/>
        </p:spPr>
        <p:txBody>
          <a:bodyPr wrap="square" rtlCol="0" anchor="ctr"/>
          <a:lstStyle/>
          <a:p>
            <a:pPr algn="ctr" indent="0" marL="0">
              <a:buNone/>
            </a:pPr>
            <a:r>
              <a:rPr lang="en-US" sz="1300" dirty="0">
                <a:solidFill>
                  <a:srgbClr val="5B6B80"/>
                </a:solidFill>
                <a:latin typeface="Calibri" pitchFamily="34" charset="0"/>
                <a:ea typeface="Calibri" pitchFamily="34" charset="-122"/>
                <a:cs typeface="Calibri" pitchFamily="34" charset="-120"/>
              </a:rPr>
              <a:t>Park, for everyone</a:t>
            </a:r>
            <a:endParaRPr lang="en-US" sz="1300" dirty="0"/>
          </a:p>
        </p:txBody>
      </p:sp>
      <p:sp>
        <p:nvSpPr>
          <p:cNvPr id="18" name="Shape 15"/>
          <p:cNvSpPr/>
          <p:nvPr/>
        </p:nvSpPr>
        <p:spPr>
          <a:xfrm>
            <a:off x="9132341" y="3064002"/>
            <a:ext cx="2419274" cy="1554480"/>
          </a:xfrm>
          <a:prstGeom prst="roundRect">
            <a:avLst>
              <a:gd name="adj" fmla="val 5882"/>
            </a:avLst>
          </a:prstGeom>
          <a:solidFill>
            <a:srgbClr val="F4F6F9"/>
          </a:solidFill>
          <a:ln w="12700">
            <a:solidFill>
              <a:srgbClr val="D9E0EA"/>
            </a:solidFill>
            <a:prstDash val="solid"/>
          </a:ln>
        </p:spPr>
      </p:sp>
      <p:sp>
        <p:nvSpPr>
          <p:cNvPr id="19" name="Text 16"/>
          <p:cNvSpPr/>
          <p:nvPr/>
        </p:nvSpPr>
        <p:spPr>
          <a:xfrm>
            <a:off x="9132341" y="3265170"/>
            <a:ext cx="2419274" cy="731520"/>
          </a:xfrm>
          <a:prstGeom prst="rect">
            <a:avLst/>
          </a:prstGeom>
          <a:noFill/>
          <a:ln/>
        </p:spPr>
        <p:txBody>
          <a:bodyPr wrap="square" rtlCol="0" anchor="ctr"/>
          <a:lstStyle/>
          <a:p>
            <a:pPr algn="ctr" indent="0" marL="0">
              <a:buNone/>
            </a:pPr>
            <a:r>
              <a:rPr lang="en-US" sz="4400" b="1" dirty="0">
                <a:solidFill>
                  <a:srgbClr val="0F2446"/>
                </a:solidFill>
                <a:latin typeface="Georgia" pitchFamily="34" charset="0"/>
                <a:ea typeface="Georgia" pitchFamily="34" charset="-122"/>
                <a:cs typeface="Georgia" pitchFamily="34" charset="-120"/>
              </a:rPr>
              <a:t>6</a:t>
            </a:r>
            <a:endParaRPr lang="en-US" sz="4400" dirty="0"/>
          </a:p>
        </p:txBody>
      </p:sp>
      <p:sp>
        <p:nvSpPr>
          <p:cNvPr id="20" name="Text 17"/>
          <p:cNvSpPr/>
          <p:nvPr/>
        </p:nvSpPr>
        <p:spPr>
          <a:xfrm>
            <a:off x="9132341" y="4069842"/>
            <a:ext cx="2419274" cy="365760"/>
          </a:xfrm>
          <a:prstGeom prst="rect">
            <a:avLst/>
          </a:prstGeom>
          <a:noFill/>
          <a:ln/>
        </p:spPr>
        <p:txBody>
          <a:bodyPr wrap="square" rtlCol="0" anchor="ctr"/>
          <a:lstStyle/>
          <a:p>
            <a:pPr algn="ctr" indent="0" marL="0">
              <a:buNone/>
            </a:pPr>
            <a:r>
              <a:rPr lang="en-US" sz="1300" dirty="0">
                <a:solidFill>
                  <a:srgbClr val="5B6B80"/>
                </a:solidFill>
                <a:latin typeface="Calibri" pitchFamily="34" charset="0"/>
                <a:ea typeface="Calibri" pitchFamily="34" charset="-122"/>
                <a:cs typeface="Calibri" pitchFamily="34" charset="-120"/>
              </a:rPr>
              <a:t>Creative workstreams</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04 · STATIC CONTENT</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19</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Static concepts — copy and visual direction.</a:t>
            </a:r>
            <a:endParaRPr lang="en-US" sz="3000" dirty="0"/>
          </a:p>
        </p:txBody>
      </p:sp>
      <p:sp>
        <p:nvSpPr>
          <p:cNvPr id="8" name="Text 5"/>
          <p:cNvSpPr/>
          <p:nvPr/>
        </p:nvSpPr>
        <p:spPr>
          <a:xfrm>
            <a:off x="640080" y="2076450"/>
            <a:ext cx="8947459" cy="365760"/>
          </a:xfrm>
          <a:prstGeom prst="rect">
            <a:avLst/>
          </a:prstGeom>
          <a:noFill/>
          <a:ln/>
        </p:spPr>
        <p:txBody>
          <a:bodyPr wrap="square" rtlCol="0" anchor="t"/>
          <a:lstStyle/>
          <a:p>
            <a:pPr indent="0" marL="0">
              <a:lnSpc>
                <a:spcPts val="2000"/>
              </a:lnSpc>
              <a:buNone/>
            </a:pPr>
            <a:r>
              <a:rPr lang="en-US" sz="1400" dirty="0">
                <a:solidFill>
                  <a:srgbClr val="5B6B80"/>
                </a:solidFill>
                <a:latin typeface="Calibri" pitchFamily="34" charset="0"/>
                <a:ea typeface="Calibri" pitchFamily="34" charset="-122"/>
                <a:cs typeface="Calibri" pitchFamily="34" charset="-120"/>
              </a:rPr>
              <a:t>Headline, subhead, and visual direction for each static. Graphics not yet produced.</a:t>
            </a:r>
            <a:endParaRPr lang="en-US" sz="1400" dirty="0"/>
          </a:p>
        </p:txBody>
      </p:sp>
      <p:sp>
        <p:nvSpPr>
          <p:cNvPr id="9" name="Shape 6"/>
          <p:cNvSpPr/>
          <p:nvPr/>
        </p:nvSpPr>
        <p:spPr>
          <a:xfrm>
            <a:off x="640080" y="2606802"/>
            <a:ext cx="5295748" cy="1645539"/>
          </a:xfrm>
          <a:prstGeom prst="roundRect">
            <a:avLst>
              <a:gd name="adj" fmla="val 4445"/>
            </a:avLst>
          </a:prstGeom>
          <a:solidFill>
            <a:srgbClr val="FFFFFF"/>
          </a:solidFill>
          <a:ln w="12700">
            <a:solidFill>
              <a:srgbClr val="D9E0EA"/>
            </a:solidFill>
            <a:prstDash val="solid"/>
          </a:ln>
        </p:spPr>
      </p:sp>
      <p:sp>
        <p:nvSpPr>
          <p:cNvPr id="10" name="Shape 7"/>
          <p:cNvSpPr/>
          <p:nvPr/>
        </p:nvSpPr>
        <p:spPr>
          <a:xfrm>
            <a:off x="640080" y="2606802"/>
            <a:ext cx="5295748" cy="64008"/>
          </a:xfrm>
          <a:prstGeom prst="rect">
            <a:avLst/>
          </a:prstGeom>
          <a:solidFill>
            <a:srgbClr val="0B59A6"/>
          </a:solidFill>
          <a:ln/>
        </p:spPr>
      </p:sp>
      <p:sp>
        <p:nvSpPr>
          <p:cNvPr id="11" name="Text 8"/>
          <p:cNvSpPr/>
          <p:nvPr/>
        </p:nvSpPr>
        <p:spPr>
          <a:xfrm>
            <a:off x="896112" y="2753106"/>
            <a:ext cx="4783684" cy="228600"/>
          </a:xfrm>
          <a:prstGeom prst="rect">
            <a:avLst/>
          </a:prstGeom>
          <a:noFill/>
          <a:ln/>
        </p:spPr>
        <p:txBody>
          <a:bodyPr wrap="square" rtlCol="0" anchor="ctr"/>
          <a:lstStyle/>
          <a:p>
            <a:pPr indent="0" marL="0">
              <a:buNone/>
            </a:pPr>
            <a:r>
              <a:rPr lang="en-US" sz="1000" b="1" spc="150" kern="0" dirty="0">
                <a:solidFill>
                  <a:srgbClr val="0B59A6"/>
                </a:solidFill>
                <a:latin typeface="Calibri" pitchFamily="34" charset="0"/>
                <a:ea typeface="Calibri" pitchFamily="34" charset="-122"/>
                <a:cs typeface="Calibri" pitchFamily="34" charset="-120"/>
              </a:rPr>
              <a:t>01</a:t>
            </a:r>
            <a:endParaRPr lang="en-US" sz="1000" dirty="0"/>
          </a:p>
        </p:txBody>
      </p:sp>
      <p:sp>
        <p:nvSpPr>
          <p:cNvPr id="12" name="Text 9"/>
          <p:cNvSpPr/>
          <p:nvPr/>
        </p:nvSpPr>
        <p:spPr>
          <a:xfrm>
            <a:off x="896112" y="2999994"/>
            <a:ext cx="4783684"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Tear down the fence. Open the park.</a:t>
            </a:r>
            <a:endParaRPr lang="en-US" sz="1600" dirty="0"/>
          </a:p>
        </p:txBody>
      </p:sp>
      <p:sp>
        <p:nvSpPr>
          <p:cNvPr id="13" name="Text 10"/>
          <p:cNvSpPr/>
          <p:nvPr/>
        </p:nvSpPr>
        <p:spPr>
          <a:xfrm>
            <a:off x="896112" y="3621786"/>
            <a:ext cx="4783684" cy="465963"/>
          </a:xfrm>
          <a:prstGeom prst="rect">
            <a:avLst/>
          </a:prstGeom>
          <a:noFill/>
          <a:ln/>
        </p:spPr>
        <p:txBody>
          <a:bodyPr wrap="square" rtlCol="0" anchor="t"/>
          <a:lstStyle/>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Sub: A Better Liberty State Park for All.</a:t>
            </a:r>
            <a:endParaRPr lang="en-US" sz="1100" dirty="0"/>
          </a:p>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Visual: A kid holding a soccer ball stands looking through a chain-link fence into the park. Logo included.</a:t>
            </a:r>
            <a:endParaRPr lang="en-US" sz="1100" dirty="0"/>
          </a:p>
        </p:txBody>
      </p:sp>
      <p:sp>
        <p:nvSpPr>
          <p:cNvPr id="14" name="Shape 11"/>
          <p:cNvSpPr/>
          <p:nvPr/>
        </p:nvSpPr>
        <p:spPr>
          <a:xfrm>
            <a:off x="6255868" y="2606802"/>
            <a:ext cx="5295748" cy="1645539"/>
          </a:xfrm>
          <a:prstGeom prst="roundRect">
            <a:avLst>
              <a:gd name="adj" fmla="val 4445"/>
            </a:avLst>
          </a:prstGeom>
          <a:solidFill>
            <a:srgbClr val="FFFFFF"/>
          </a:solidFill>
          <a:ln w="12700">
            <a:solidFill>
              <a:srgbClr val="D9E0EA"/>
            </a:solidFill>
            <a:prstDash val="solid"/>
          </a:ln>
        </p:spPr>
      </p:sp>
      <p:sp>
        <p:nvSpPr>
          <p:cNvPr id="15" name="Shape 12"/>
          <p:cNvSpPr/>
          <p:nvPr/>
        </p:nvSpPr>
        <p:spPr>
          <a:xfrm>
            <a:off x="6255868" y="2606802"/>
            <a:ext cx="5295748" cy="64008"/>
          </a:xfrm>
          <a:prstGeom prst="rect">
            <a:avLst/>
          </a:prstGeom>
          <a:solidFill>
            <a:srgbClr val="A94599"/>
          </a:solidFill>
          <a:ln/>
        </p:spPr>
      </p:sp>
      <p:sp>
        <p:nvSpPr>
          <p:cNvPr id="16" name="Text 13"/>
          <p:cNvSpPr/>
          <p:nvPr/>
        </p:nvSpPr>
        <p:spPr>
          <a:xfrm>
            <a:off x="6511900" y="2753106"/>
            <a:ext cx="4783684" cy="228600"/>
          </a:xfrm>
          <a:prstGeom prst="rect">
            <a:avLst/>
          </a:prstGeom>
          <a:noFill/>
          <a:ln/>
        </p:spPr>
        <p:txBody>
          <a:bodyPr wrap="square" rtlCol="0" anchor="ctr"/>
          <a:lstStyle/>
          <a:p>
            <a:pPr indent="0" marL="0">
              <a:buNone/>
            </a:pPr>
            <a:r>
              <a:rPr lang="en-US" sz="1000" b="1" spc="150" kern="0" dirty="0">
                <a:solidFill>
                  <a:srgbClr val="A94599"/>
                </a:solidFill>
                <a:latin typeface="Calibri" pitchFamily="34" charset="0"/>
                <a:ea typeface="Calibri" pitchFamily="34" charset="-122"/>
                <a:cs typeface="Calibri" pitchFamily="34" charset="-120"/>
              </a:rPr>
              <a:t>02</a:t>
            </a:r>
            <a:endParaRPr lang="en-US" sz="1000" dirty="0"/>
          </a:p>
        </p:txBody>
      </p:sp>
      <p:sp>
        <p:nvSpPr>
          <p:cNvPr id="17" name="Text 14"/>
          <p:cNvSpPr/>
          <p:nvPr/>
        </p:nvSpPr>
        <p:spPr>
          <a:xfrm>
            <a:off x="6511900" y="2999994"/>
            <a:ext cx="4783684"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Most of the park… still fenced off.</a:t>
            </a:r>
            <a:endParaRPr lang="en-US" sz="1600" dirty="0"/>
          </a:p>
        </p:txBody>
      </p:sp>
      <p:sp>
        <p:nvSpPr>
          <p:cNvPr id="18" name="Text 15"/>
          <p:cNvSpPr/>
          <p:nvPr/>
        </p:nvSpPr>
        <p:spPr>
          <a:xfrm>
            <a:off x="6511900" y="3621786"/>
            <a:ext cx="4783684" cy="465963"/>
          </a:xfrm>
          <a:prstGeom prst="rect">
            <a:avLst/>
          </a:prstGeom>
          <a:noFill/>
          <a:ln/>
        </p:spPr>
        <p:txBody>
          <a:bodyPr wrap="square" rtlCol="0" anchor="t"/>
          <a:lstStyle/>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Sub: A Better Park for All.</a:t>
            </a:r>
            <a:endParaRPr lang="en-US" sz="1100" dirty="0"/>
          </a:p>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Visual: Bird's-eye view of the park with the 230 fenced-off acres blacked out — designed to show they're completely missing.</a:t>
            </a:r>
            <a:endParaRPr lang="en-US" sz="1100" dirty="0"/>
          </a:p>
        </p:txBody>
      </p:sp>
      <p:sp>
        <p:nvSpPr>
          <p:cNvPr id="19" name="Shape 16"/>
          <p:cNvSpPr/>
          <p:nvPr/>
        </p:nvSpPr>
        <p:spPr>
          <a:xfrm>
            <a:off x="640080" y="4572381"/>
            <a:ext cx="5295748" cy="1645539"/>
          </a:xfrm>
          <a:prstGeom prst="roundRect">
            <a:avLst>
              <a:gd name="adj" fmla="val 4445"/>
            </a:avLst>
          </a:prstGeom>
          <a:solidFill>
            <a:srgbClr val="FFFFFF"/>
          </a:solidFill>
          <a:ln w="12700">
            <a:solidFill>
              <a:srgbClr val="D9E0EA"/>
            </a:solidFill>
            <a:prstDash val="solid"/>
          </a:ln>
        </p:spPr>
      </p:sp>
      <p:sp>
        <p:nvSpPr>
          <p:cNvPr id="20" name="Shape 17"/>
          <p:cNvSpPr/>
          <p:nvPr/>
        </p:nvSpPr>
        <p:spPr>
          <a:xfrm>
            <a:off x="640080" y="4572381"/>
            <a:ext cx="5295748" cy="64008"/>
          </a:xfrm>
          <a:prstGeom prst="rect">
            <a:avLst/>
          </a:prstGeom>
          <a:solidFill>
            <a:srgbClr val="8AC440"/>
          </a:solidFill>
          <a:ln/>
        </p:spPr>
      </p:sp>
      <p:sp>
        <p:nvSpPr>
          <p:cNvPr id="21" name="Text 18"/>
          <p:cNvSpPr/>
          <p:nvPr/>
        </p:nvSpPr>
        <p:spPr>
          <a:xfrm>
            <a:off x="896112" y="4718685"/>
            <a:ext cx="4783684" cy="228600"/>
          </a:xfrm>
          <a:prstGeom prst="rect">
            <a:avLst/>
          </a:prstGeom>
          <a:noFill/>
          <a:ln/>
        </p:spPr>
        <p:txBody>
          <a:bodyPr wrap="square" rtlCol="0" anchor="ctr"/>
          <a:lstStyle/>
          <a:p>
            <a:pPr indent="0" marL="0">
              <a:buNone/>
            </a:pPr>
            <a:r>
              <a:rPr lang="en-US" sz="1000" b="1" spc="150" kern="0" dirty="0">
                <a:solidFill>
                  <a:srgbClr val="8AC440"/>
                </a:solidFill>
                <a:latin typeface="Calibri" pitchFamily="34" charset="0"/>
                <a:ea typeface="Calibri" pitchFamily="34" charset="-122"/>
                <a:cs typeface="Calibri" pitchFamily="34" charset="-120"/>
              </a:rPr>
              <a:t>03</a:t>
            </a:r>
            <a:endParaRPr lang="en-US" sz="1000" dirty="0"/>
          </a:p>
        </p:txBody>
      </p:sp>
      <p:sp>
        <p:nvSpPr>
          <p:cNvPr id="22" name="Text 19"/>
          <p:cNvSpPr/>
          <p:nvPr/>
        </p:nvSpPr>
        <p:spPr>
          <a:xfrm>
            <a:off x="896112" y="4965573"/>
            <a:ext cx="4783684"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Liberty State Park isn't complete.</a:t>
            </a:r>
            <a:endParaRPr lang="en-US" sz="1600" dirty="0"/>
          </a:p>
        </p:txBody>
      </p:sp>
      <p:sp>
        <p:nvSpPr>
          <p:cNvPr id="23" name="Text 20"/>
          <p:cNvSpPr/>
          <p:nvPr/>
        </p:nvSpPr>
        <p:spPr>
          <a:xfrm>
            <a:off x="896112" y="5587365"/>
            <a:ext cx="4783684" cy="465963"/>
          </a:xfrm>
          <a:prstGeom prst="rect">
            <a:avLst/>
          </a:prstGeom>
          <a:noFill/>
          <a:ln/>
        </p:spPr>
        <p:txBody>
          <a:bodyPr wrap="square" rtlCol="0" anchor="t"/>
          <a:lstStyle/>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Sub: Join our campaign for A Better Park For All.</a:t>
            </a:r>
            <a:endParaRPr lang="en-US" sz="1100" dirty="0"/>
          </a:p>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Visual: Bird's-eye view with the fenced acres blacked out — alternate treatment. Logo included.</a:t>
            </a:r>
            <a:endParaRPr lang="en-US" sz="1100" dirty="0"/>
          </a:p>
        </p:txBody>
      </p:sp>
      <p:sp>
        <p:nvSpPr>
          <p:cNvPr id="24" name="Shape 21"/>
          <p:cNvSpPr/>
          <p:nvPr/>
        </p:nvSpPr>
        <p:spPr>
          <a:xfrm>
            <a:off x="6255868" y="4572381"/>
            <a:ext cx="5295748" cy="1645539"/>
          </a:xfrm>
          <a:prstGeom prst="roundRect">
            <a:avLst>
              <a:gd name="adj" fmla="val 4445"/>
            </a:avLst>
          </a:prstGeom>
          <a:solidFill>
            <a:srgbClr val="FFFFFF"/>
          </a:solidFill>
          <a:ln w="12700">
            <a:solidFill>
              <a:srgbClr val="D9E0EA"/>
            </a:solidFill>
            <a:prstDash val="solid"/>
          </a:ln>
        </p:spPr>
      </p:sp>
      <p:sp>
        <p:nvSpPr>
          <p:cNvPr id="25" name="Shape 22"/>
          <p:cNvSpPr/>
          <p:nvPr/>
        </p:nvSpPr>
        <p:spPr>
          <a:xfrm>
            <a:off x="6255868" y="4572381"/>
            <a:ext cx="5295748" cy="64008"/>
          </a:xfrm>
          <a:prstGeom prst="rect">
            <a:avLst/>
          </a:prstGeom>
          <a:solidFill>
            <a:srgbClr val="0B59A6"/>
          </a:solidFill>
          <a:ln/>
        </p:spPr>
      </p:sp>
      <p:sp>
        <p:nvSpPr>
          <p:cNvPr id="26" name="Text 23"/>
          <p:cNvSpPr/>
          <p:nvPr/>
        </p:nvSpPr>
        <p:spPr>
          <a:xfrm>
            <a:off x="6511900" y="4718685"/>
            <a:ext cx="4783684" cy="228600"/>
          </a:xfrm>
          <a:prstGeom prst="rect">
            <a:avLst/>
          </a:prstGeom>
          <a:noFill/>
          <a:ln/>
        </p:spPr>
        <p:txBody>
          <a:bodyPr wrap="square" rtlCol="0" anchor="ctr"/>
          <a:lstStyle/>
          <a:p>
            <a:pPr indent="0" marL="0">
              <a:buNone/>
            </a:pPr>
            <a:r>
              <a:rPr lang="en-US" sz="1000" b="1" spc="150" kern="0" dirty="0">
                <a:solidFill>
                  <a:srgbClr val="0B59A6"/>
                </a:solidFill>
                <a:latin typeface="Calibri" pitchFamily="34" charset="0"/>
                <a:ea typeface="Calibri" pitchFamily="34" charset="-122"/>
                <a:cs typeface="Calibri" pitchFamily="34" charset="-120"/>
              </a:rPr>
              <a:t>04</a:t>
            </a:r>
            <a:endParaRPr lang="en-US" sz="1000" dirty="0"/>
          </a:p>
        </p:txBody>
      </p:sp>
      <p:sp>
        <p:nvSpPr>
          <p:cNvPr id="27" name="Text 24"/>
          <p:cNvSpPr/>
          <p:nvPr/>
        </p:nvSpPr>
        <p:spPr>
          <a:xfrm>
            <a:off x="6511900" y="4965573"/>
            <a:ext cx="4783684"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Something for everyone, all owned by the public.</a:t>
            </a:r>
            <a:endParaRPr lang="en-US" sz="1600" dirty="0"/>
          </a:p>
        </p:txBody>
      </p:sp>
      <p:sp>
        <p:nvSpPr>
          <p:cNvPr id="28" name="Text 25"/>
          <p:cNvSpPr/>
          <p:nvPr/>
        </p:nvSpPr>
        <p:spPr>
          <a:xfrm>
            <a:off x="6511900" y="5587365"/>
            <a:ext cx="4783684" cy="465963"/>
          </a:xfrm>
          <a:prstGeom prst="rect">
            <a:avLst/>
          </a:prstGeom>
          <a:noFill/>
          <a:ln/>
        </p:spPr>
        <p:txBody>
          <a:bodyPr wrap="square" rtlCol="0" anchor="t"/>
          <a:lstStyle/>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Sub: A better Liberty State Park for all.</a:t>
            </a:r>
            <a:endParaRPr lang="en-US" sz="1100" dirty="0"/>
          </a:p>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Visual: Static/GIF slider with before/after variants for pickleball, birding, youth athletics, and environmental protection.</a:t>
            </a:r>
            <a:endParaRPr lang="en-U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07 · TIMELINE</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20</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885190"/>
          </a:xfrm>
          <a:prstGeom prst="rect">
            <a:avLst/>
          </a:prstGeom>
          <a:noFill/>
          <a:ln/>
        </p:spPr>
        <p:txBody>
          <a:bodyPr wrap="square" rtlCol="0" anchor="t"/>
          <a:lstStyle/>
          <a:p>
            <a:pPr indent="0" marL="0">
              <a:lnSpc>
                <a:spcPts val="2875"/>
              </a:lnSpc>
              <a:buNone/>
            </a:pPr>
            <a:r>
              <a:rPr lang="en-US" sz="2500" b="1" dirty="0">
                <a:solidFill>
                  <a:srgbClr val="0F2446"/>
                </a:solidFill>
                <a:latin typeface="Georgia" pitchFamily="34" charset="0"/>
                <a:ea typeface="Georgia" pitchFamily="34" charset="-122"/>
                <a:cs typeface="Georgia" pitchFamily="34" charset="-120"/>
              </a:rPr>
              <a:t>Where we are, where we're going, and what has to happen first.</a:t>
            </a:r>
            <a:endParaRPr lang="en-US" sz="2500" dirty="0"/>
          </a:p>
        </p:txBody>
      </p:sp>
      <p:sp>
        <p:nvSpPr>
          <p:cNvPr id="8" name="Text 5"/>
          <p:cNvSpPr/>
          <p:nvPr/>
        </p:nvSpPr>
        <p:spPr>
          <a:xfrm>
            <a:off x="640080" y="2393950"/>
            <a:ext cx="8947459" cy="512064"/>
          </a:xfrm>
          <a:prstGeom prst="rect">
            <a:avLst/>
          </a:prstGeom>
          <a:noFill/>
          <a:ln/>
        </p:spPr>
        <p:txBody>
          <a:bodyPr wrap="square" rtlCol="0" anchor="t"/>
          <a:lstStyle/>
          <a:p>
            <a:pPr indent="0" marL="0">
              <a:lnSpc>
                <a:spcPts val="2000"/>
              </a:lnSpc>
              <a:buNone/>
            </a:pPr>
            <a:r>
              <a:rPr lang="en-US" sz="1400" dirty="0">
                <a:solidFill>
                  <a:srgbClr val="5B6B80"/>
                </a:solidFill>
                <a:latin typeface="Calibri" pitchFamily="34" charset="0"/>
                <a:ea typeface="Calibri" pitchFamily="34" charset="-122"/>
                <a:cs typeface="Calibri" pitchFamily="34" charset="-120"/>
              </a:rPr>
              <a:t>Phase 1 is the build — poll in field, coalition landing page, and creative development. Phase 2 is the two-track paid launch after Labor Day, gated by the poll's public release.</a:t>
            </a:r>
            <a:endParaRPr lang="en-US" sz="1400" dirty="0"/>
          </a:p>
        </p:txBody>
      </p:sp>
      <p:sp>
        <p:nvSpPr>
          <p:cNvPr id="9" name="Shape 6"/>
          <p:cNvSpPr/>
          <p:nvPr/>
        </p:nvSpPr>
        <p:spPr>
          <a:xfrm>
            <a:off x="640080" y="3154680"/>
            <a:ext cx="5272888" cy="1691640"/>
          </a:xfrm>
          <a:prstGeom prst="roundRect">
            <a:avLst>
              <a:gd name="adj" fmla="val 4324"/>
            </a:avLst>
          </a:prstGeom>
          <a:solidFill>
            <a:srgbClr val="F4F6F9"/>
          </a:solidFill>
          <a:ln w="12700">
            <a:solidFill>
              <a:srgbClr val="D9E0EA"/>
            </a:solidFill>
            <a:prstDash val="solid"/>
          </a:ln>
        </p:spPr>
      </p:sp>
      <p:sp>
        <p:nvSpPr>
          <p:cNvPr id="10" name="Text 7"/>
          <p:cNvSpPr/>
          <p:nvPr/>
        </p:nvSpPr>
        <p:spPr>
          <a:xfrm>
            <a:off x="914400" y="3319272"/>
            <a:ext cx="4724248" cy="274320"/>
          </a:xfrm>
          <a:prstGeom prst="rect">
            <a:avLst/>
          </a:prstGeom>
          <a:noFill/>
          <a:ln/>
        </p:spPr>
        <p:txBody>
          <a:bodyPr wrap="square" rtlCol="0" anchor="ctr"/>
          <a:lstStyle/>
          <a:p>
            <a:pPr indent="0" marL="0">
              <a:buNone/>
            </a:pPr>
            <a:r>
              <a:rPr lang="en-US" sz="1050" b="1" spc="150" kern="0" dirty="0">
                <a:solidFill>
                  <a:srgbClr val="A94599"/>
                </a:solidFill>
                <a:latin typeface="Calibri" pitchFamily="34" charset="0"/>
                <a:ea typeface="Calibri" pitchFamily="34" charset="-122"/>
                <a:cs typeface="Calibri" pitchFamily="34" charset="-120"/>
              </a:rPr>
              <a:t>PHASE 1 · BUILD</a:t>
            </a:r>
            <a:endParaRPr lang="en-US" sz="1050" dirty="0"/>
          </a:p>
        </p:txBody>
      </p:sp>
      <p:sp>
        <p:nvSpPr>
          <p:cNvPr id="11" name="Text 8"/>
          <p:cNvSpPr/>
          <p:nvPr/>
        </p:nvSpPr>
        <p:spPr>
          <a:xfrm>
            <a:off x="914400" y="3611880"/>
            <a:ext cx="4724248" cy="347472"/>
          </a:xfrm>
          <a:prstGeom prst="rect">
            <a:avLst/>
          </a:prstGeom>
          <a:noFill/>
          <a:ln/>
        </p:spPr>
        <p:txBody>
          <a:bodyPr wrap="square" rtlCol="0" anchor="ctr"/>
          <a:lstStyle/>
          <a:p>
            <a:pPr indent="0" marL="0">
              <a:buNone/>
            </a:pPr>
            <a:r>
              <a:rPr lang="en-US" sz="1800" b="1" dirty="0">
                <a:solidFill>
                  <a:srgbClr val="0F2446"/>
                </a:solidFill>
                <a:latin typeface="Georgia" pitchFamily="34" charset="0"/>
                <a:ea typeface="Georgia" pitchFamily="34" charset="-122"/>
                <a:cs typeface="Georgia" pitchFamily="34" charset="-120"/>
              </a:rPr>
              <a:t>Now → Labor Day</a:t>
            </a:r>
            <a:endParaRPr lang="en-US" sz="1800" dirty="0"/>
          </a:p>
        </p:txBody>
      </p:sp>
      <p:sp>
        <p:nvSpPr>
          <p:cNvPr id="12" name="Text 9"/>
          <p:cNvSpPr/>
          <p:nvPr/>
        </p:nvSpPr>
        <p:spPr>
          <a:xfrm>
            <a:off x="914400" y="4023360"/>
            <a:ext cx="4724248" cy="731520"/>
          </a:xfrm>
          <a:prstGeom prst="rect">
            <a:avLst/>
          </a:prstGeom>
          <a:noFill/>
          <a:ln/>
        </p:spPr>
        <p:txBody>
          <a:bodyPr wrap="square" rtlCol="0" anchor="t"/>
          <a:lstStyle/>
          <a:p>
            <a:pPr indent="0" marL="0">
              <a:lnSpc>
                <a:spcPts val="1400"/>
              </a:lnSpc>
              <a:buNone/>
            </a:pPr>
            <a:r>
              <a:rPr lang="en-US" sz="1150" dirty="0">
                <a:solidFill>
                  <a:srgbClr val="5B6B80"/>
                </a:solidFill>
                <a:latin typeface="Calibri" pitchFamily="34" charset="0"/>
                <a:ea typeface="Calibri" pitchFamily="34" charset="-122"/>
                <a:cs typeface="Calibri" pitchFamily="34" charset="-120"/>
              </a:rPr>
              <a:t>Produce the campaign ecosystem before public launch — four workstreams running in parallel: digital landing page, creative production, field poll, and outreach for both stakeholders and elected rollout strategy.</a:t>
            </a:r>
            <a:endParaRPr lang="en-US" sz="1150" dirty="0"/>
          </a:p>
        </p:txBody>
      </p:sp>
      <p:sp>
        <p:nvSpPr>
          <p:cNvPr id="13" name="Shape 10"/>
          <p:cNvSpPr/>
          <p:nvPr/>
        </p:nvSpPr>
        <p:spPr>
          <a:xfrm>
            <a:off x="6278728" y="3154680"/>
            <a:ext cx="5272888" cy="1691640"/>
          </a:xfrm>
          <a:prstGeom prst="roundRect">
            <a:avLst>
              <a:gd name="adj" fmla="val 4324"/>
            </a:avLst>
          </a:prstGeom>
          <a:solidFill>
            <a:srgbClr val="F4F6F9"/>
          </a:solidFill>
          <a:ln w="12700">
            <a:solidFill>
              <a:srgbClr val="D9E0EA"/>
            </a:solidFill>
            <a:prstDash val="solid"/>
          </a:ln>
        </p:spPr>
      </p:sp>
      <p:sp>
        <p:nvSpPr>
          <p:cNvPr id="14" name="Text 11"/>
          <p:cNvSpPr/>
          <p:nvPr/>
        </p:nvSpPr>
        <p:spPr>
          <a:xfrm>
            <a:off x="6553048" y="3319272"/>
            <a:ext cx="4724248" cy="274320"/>
          </a:xfrm>
          <a:prstGeom prst="rect">
            <a:avLst/>
          </a:prstGeom>
          <a:noFill/>
          <a:ln/>
        </p:spPr>
        <p:txBody>
          <a:bodyPr wrap="square" rtlCol="0" anchor="ctr"/>
          <a:lstStyle/>
          <a:p>
            <a:pPr indent="0" marL="0">
              <a:buNone/>
            </a:pPr>
            <a:r>
              <a:rPr lang="en-US" sz="1050" b="1" spc="150" kern="0" dirty="0">
                <a:solidFill>
                  <a:srgbClr val="8AC440"/>
                </a:solidFill>
                <a:latin typeface="Calibri" pitchFamily="34" charset="0"/>
                <a:ea typeface="Calibri" pitchFamily="34" charset="-122"/>
                <a:cs typeface="Calibri" pitchFamily="34" charset="-120"/>
              </a:rPr>
              <a:t>PHASE 2 · LAUNCH</a:t>
            </a:r>
            <a:endParaRPr lang="en-US" sz="1050" dirty="0"/>
          </a:p>
        </p:txBody>
      </p:sp>
      <p:sp>
        <p:nvSpPr>
          <p:cNvPr id="15" name="Text 12"/>
          <p:cNvSpPr/>
          <p:nvPr/>
        </p:nvSpPr>
        <p:spPr>
          <a:xfrm>
            <a:off x="6553048" y="3611880"/>
            <a:ext cx="4724248" cy="347472"/>
          </a:xfrm>
          <a:prstGeom prst="rect">
            <a:avLst/>
          </a:prstGeom>
          <a:noFill/>
          <a:ln/>
        </p:spPr>
        <p:txBody>
          <a:bodyPr wrap="square" rtlCol="0" anchor="ctr"/>
          <a:lstStyle/>
          <a:p>
            <a:pPr indent="0" marL="0">
              <a:buNone/>
            </a:pPr>
            <a:r>
              <a:rPr lang="en-US" sz="1800" b="1" dirty="0">
                <a:solidFill>
                  <a:srgbClr val="0F2446"/>
                </a:solidFill>
                <a:latin typeface="Georgia" pitchFamily="34" charset="0"/>
                <a:ea typeface="Georgia" pitchFamily="34" charset="-122"/>
                <a:cs typeface="Georgia" pitchFamily="34" charset="-120"/>
              </a:rPr>
              <a:t>3 months · Two tracks</a:t>
            </a:r>
            <a:endParaRPr lang="en-US" sz="1800" dirty="0"/>
          </a:p>
        </p:txBody>
      </p:sp>
      <p:sp>
        <p:nvSpPr>
          <p:cNvPr id="16" name="Text 13"/>
          <p:cNvSpPr/>
          <p:nvPr/>
        </p:nvSpPr>
        <p:spPr>
          <a:xfrm>
            <a:off x="6553048" y="4023360"/>
            <a:ext cx="4724248" cy="731520"/>
          </a:xfrm>
          <a:prstGeom prst="rect">
            <a:avLst/>
          </a:prstGeom>
          <a:noFill/>
          <a:ln/>
        </p:spPr>
        <p:txBody>
          <a:bodyPr wrap="square" rtlCol="0" anchor="t"/>
          <a:lstStyle/>
          <a:p>
            <a:pPr indent="0" marL="0">
              <a:lnSpc>
                <a:spcPts val="1400"/>
              </a:lnSpc>
              <a:buNone/>
            </a:pPr>
            <a:r>
              <a:rPr lang="en-US" sz="1150" dirty="0">
                <a:solidFill>
                  <a:srgbClr val="5B6B80"/>
                </a:solidFill>
                <a:latin typeface="Calibri" pitchFamily="34" charset="0"/>
                <a:ea typeface="Calibri" pitchFamily="34" charset="-122"/>
                <a:cs typeface="Calibri" pitchFamily="34" charset="-120"/>
              </a:rPr>
              <a:t>Orchestrate timing of the Guy kick-off and campaign launch. Full paid-campaign review and sign-off in August so we're ready to launch at go.</a:t>
            </a:r>
            <a:endParaRPr lang="en-US" sz="1150" dirty="0"/>
          </a:p>
        </p:txBody>
      </p:sp>
      <p:sp>
        <p:nvSpPr>
          <p:cNvPr id="17" name="Shape 14"/>
          <p:cNvSpPr/>
          <p:nvPr/>
        </p:nvSpPr>
        <p:spPr>
          <a:xfrm>
            <a:off x="640080" y="5120640"/>
            <a:ext cx="10911535" cy="1143000"/>
          </a:xfrm>
          <a:prstGeom prst="roundRect">
            <a:avLst>
              <a:gd name="adj" fmla="val 6400"/>
            </a:avLst>
          </a:prstGeom>
          <a:solidFill>
            <a:srgbClr val="FFFFFF"/>
          </a:solidFill>
          <a:ln w="12700">
            <a:solidFill>
              <a:srgbClr val="D9E0EA"/>
            </a:solidFill>
            <a:prstDash val="dash"/>
          </a:ln>
        </p:spPr>
      </p:sp>
      <p:sp>
        <p:nvSpPr>
          <p:cNvPr id="18" name="Text 15"/>
          <p:cNvSpPr/>
          <p:nvPr/>
        </p:nvSpPr>
        <p:spPr>
          <a:xfrm>
            <a:off x="914400" y="5230368"/>
            <a:ext cx="10362895" cy="256032"/>
          </a:xfrm>
          <a:prstGeom prst="rect">
            <a:avLst/>
          </a:prstGeom>
          <a:noFill/>
          <a:ln/>
        </p:spPr>
        <p:txBody>
          <a:bodyPr wrap="square" rtlCol="0" anchor="ctr"/>
          <a:lstStyle/>
          <a:p>
            <a:pPr indent="0" marL="0">
              <a:buNone/>
            </a:pPr>
            <a:r>
              <a:rPr lang="en-US" sz="1000" b="1" spc="150" kern="0" dirty="0">
                <a:solidFill>
                  <a:srgbClr val="5B6B80"/>
                </a:solidFill>
                <a:latin typeface="Calibri" pitchFamily="34" charset="0"/>
                <a:ea typeface="Calibri" pitchFamily="34" charset="-122"/>
                <a:cs typeface="Calibri" pitchFamily="34" charset="-120"/>
              </a:rPr>
              <a:t>LAUNCH GATE · POST-LABOR DAY</a:t>
            </a:r>
            <a:endParaRPr lang="en-US" sz="1000" dirty="0"/>
          </a:p>
        </p:txBody>
      </p:sp>
      <p:sp>
        <p:nvSpPr>
          <p:cNvPr id="19" name="Text 16"/>
          <p:cNvSpPr/>
          <p:nvPr/>
        </p:nvSpPr>
        <p:spPr>
          <a:xfrm>
            <a:off x="914400" y="5504688"/>
            <a:ext cx="10362895" cy="685800"/>
          </a:xfrm>
          <a:prstGeom prst="rect">
            <a:avLst/>
          </a:prstGeom>
          <a:noFill/>
          <a:ln/>
        </p:spPr>
        <p:txBody>
          <a:bodyPr wrap="square" rtlCol="0" anchor="t"/>
          <a:lstStyle/>
          <a:p>
            <a:pPr indent="0" marL="0">
              <a:lnSpc>
                <a:spcPts val="1600"/>
              </a:lnSpc>
              <a:buNone/>
            </a:pPr>
            <a:r>
              <a:rPr lang="en-US" sz="1200" dirty="0">
                <a:solidFill>
                  <a:srgbClr val="0F2446"/>
                </a:solidFill>
                <a:latin typeface="Calibri" pitchFamily="34" charset="0"/>
                <a:ea typeface="Calibri" pitchFamily="34" charset="-122"/>
                <a:cs typeface="Calibri" pitchFamily="34" charset="-120"/>
              </a:rPr>
              <a:t>Phase 2 goes live when three conditions are met: (1) the poll is public and cross-tabs are in hand, (2) the landing page and CRM are live and validated, and (3) the table-setter, validator series, and static library are approved and shipped to media. Endorsers announce on their own timing and trigger opportunistic activations throughout.</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PHASE 1 · BUILD</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21</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Getting the campaign ready to launch.</a:t>
            </a:r>
            <a:endParaRPr lang="en-US" sz="3000" dirty="0"/>
          </a:p>
        </p:txBody>
      </p:sp>
      <p:sp>
        <p:nvSpPr>
          <p:cNvPr id="8" name="Text 5"/>
          <p:cNvSpPr/>
          <p:nvPr/>
        </p:nvSpPr>
        <p:spPr>
          <a:xfrm>
            <a:off x="640080" y="2076450"/>
            <a:ext cx="8947459" cy="365760"/>
          </a:xfrm>
          <a:prstGeom prst="rect">
            <a:avLst/>
          </a:prstGeom>
          <a:noFill/>
          <a:ln/>
        </p:spPr>
        <p:txBody>
          <a:bodyPr wrap="square" rtlCol="0" anchor="t"/>
          <a:lstStyle/>
          <a:p>
            <a:pPr indent="0" marL="0">
              <a:lnSpc>
                <a:spcPts val="2000"/>
              </a:lnSpc>
              <a:buNone/>
            </a:pPr>
            <a:r>
              <a:rPr lang="en-US" sz="1400" dirty="0">
                <a:solidFill>
                  <a:srgbClr val="5B6B80"/>
                </a:solidFill>
                <a:latin typeface="Calibri" pitchFamily="34" charset="0"/>
                <a:ea typeface="Calibri" pitchFamily="34" charset="-122"/>
                <a:cs typeface="Calibri" pitchFamily="34" charset="-120"/>
              </a:rPr>
              <a:t>Four workstreams running in parallel between now and Labor Day.</a:t>
            </a:r>
            <a:endParaRPr lang="en-US" sz="1400" dirty="0"/>
          </a:p>
        </p:txBody>
      </p:sp>
      <p:sp>
        <p:nvSpPr>
          <p:cNvPr id="9" name="Shape 6"/>
          <p:cNvSpPr/>
          <p:nvPr/>
        </p:nvSpPr>
        <p:spPr>
          <a:xfrm>
            <a:off x="640080" y="2606802"/>
            <a:ext cx="5272888" cy="3382518"/>
          </a:xfrm>
          <a:prstGeom prst="roundRect">
            <a:avLst>
              <a:gd name="adj" fmla="val 2163"/>
            </a:avLst>
          </a:prstGeom>
          <a:solidFill>
            <a:srgbClr val="FFFFFF"/>
          </a:solidFill>
          <a:ln w="12700">
            <a:solidFill>
              <a:srgbClr val="D9E0EA"/>
            </a:solidFill>
            <a:prstDash val="solid"/>
          </a:ln>
        </p:spPr>
      </p:sp>
      <p:sp>
        <p:nvSpPr>
          <p:cNvPr id="10" name="Shape 7"/>
          <p:cNvSpPr/>
          <p:nvPr/>
        </p:nvSpPr>
        <p:spPr>
          <a:xfrm>
            <a:off x="640080" y="2606802"/>
            <a:ext cx="54864" cy="3382518"/>
          </a:xfrm>
          <a:prstGeom prst="rect">
            <a:avLst/>
          </a:prstGeom>
          <a:solidFill>
            <a:srgbClr val="A94599"/>
          </a:solidFill>
          <a:ln/>
        </p:spPr>
      </p:sp>
      <p:sp>
        <p:nvSpPr>
          <p:cNvPr id="11" name="Text 8"/>
          <p:cNvSpPr/>
          <p:nvPr/>
        </p:nvSpPr>
        <p:spPr>
          <a:xfrm>
            <a:off x="914400" y="2807970"/>
            <a:ext cx="4724248" cy="365760"/>
          </a:xfrm>
          <a:prstGeom prst="rect">
            <a:avLst/>
          </a:prstGeom>
          <a:noFill/>
          <a:ln/>
        </p:spPr>
        <p:txBody>
          <a:bodyPr wrap="square" rtlCol="0" anchor="ctr"/>
          <a:lstStyle/>
          <a:p>
            <a:pPr indent="0" marL="0">
              <a:buNone/>
            </a:pPr>
            <a:r>
              <a:rPr lang="en-US" sz="1700" b="1" dirty="0">
                <a:solidFill>
                  <a:srgbClr val="0F2446"/>
                </a:solidFill>
                <a:latin typeface="Georgia" pitchFamily="34" charset="0"/>
                <a:ea typeface="Georgia" pitchFamily="34" charset="-122"/>
                <a:cs typeface="Georgia" pitchFamily="34" charset="-120"/>
              </a:rPr>
              <a:t>01  Countywide poll</a:t>
            </a:r>
            <a:endParaRPr lang="en-US" sz="1700" dirty="0"/>
          </a:p>
        </p:txBody>
      </p:sp>
      <p:sp>
        <p:nvSpPr>
          <p:cNvPr id="12" name="Text 9"/>
          <p:cNvSpPr/>
          <p:nvPr/>
        </p:nvSpPr>
        <p:spPr>
          <a:xfrm>
            <a:off x="914400" y="3320034"/>
            <a:ext cx="4724248" cy="201168"/>
          </a:xfrm>
          <a:prstGeom prst="rect">
            <a:avLst/>
          </a:prstGeom>
          <a:noFill/>
          <a:ln/>
        </p:spPr>
        <p:txBody>
          <a:bodyPr wrap="square" rtlCol="0" anchor="ctr"/>
          <a:lstStyle/>
          <a:p>
            <a:pPr indent="0" marL="0">
              <a:buNone/>
            </a:pPr>
            <a:r>
              <a:rPr lang="en-US" sz="950" b="1" spc="120" kern="0" dirty="0">
                <a:solidFill>
                  <a:srgbClr val="A94599"/>
                </a:solidFill>
                <a:latin typeface="Calibri" pitchFamily="34" charset="0"/>
                <a:ea typeface="Calibri" pitchFamily="34" charset="-122"/>
                <a:cs typeface="Calibri" pitchFamily="34" charset="-120"/>
              </a:rPr>
              <a:t>WHERE WE ARE</a:t>
            </a:r>
            <a:endParaRPr lang="en-US" sz="950" dirty="0"/>
          </a:p>
        </p:txBody>
      </p:sp>
      <p:sp>
        <p:nvSpPr>
          <p:cNvPr id="13" name="Text 10"/>
          <p:cNvSpPr/>
          <p:nvPr/>
        </p:nvSpPr>
        <p:spPr>
          <a:xfrm>
            <a:off x="914400" y="3539490"/>
            <a:ext cx="4724248" cy="563626"/>
          </a:xfrm>
          <a:prstGeom prst="rect">
            <a:avLst/>
          </a:prstGeom>
          <a:noFill/>
          <a:ln/>
        </p:spPr>
        <p:txBody>
          <a:bodyPr wrap="square" rtlCol="0" anchor="t"/>
          <a:lstStyle/>
          <a:p>
            <a:pPr indent="0" marL="0">
              <a:lnSpc>
                <a:spcPts val="1500"/>
              </a:lnSpc>
              <a:buNone/>
            </a:pPr>
            <a:r>
              <a:rPr lang="en-US" sz="1150" dirty="0">
                <a:solidFill>
                  <a:srgbClr val="5B6B80"/>
                </a:solidFill>
                <a:latin typeface="Calibri" pitchFamily="34" charset="0"/>
                <a:ea typeface="Calibri" pitchFamily="34" charset="-122"/>
                <a:cs typeface="Calibri" pitchFamily="34" charset="-120"/>
              </a:rPr>
              <a:t>Poll draft to be circulated today; final edits suggested by July 31 — fielding scheduled for August.</a:t>
            </a:r>
            <a:endParaRPr lang="en-US" sz="1150" dirty="0"/>
          </a:p>
        </p:txBody>
      </p:sp>
      <p:sp>
        <p:nvSpPr>
          <p:cNvPr id="14" name="Text 11"/>
          <p:cNvSpPr/>
          <p:nvPr/>
        </p:nvSpPr>
        <p:spPr>
          <a:xfrm>
            <a:off x="914400" y="4157980"/>
            <a:ext cx="4724248" cy="201168"/>
          </a:xfrm>
          <a:prstGeom prst="rect">
            <a:avLst/>
          </a:prstGeom>
          <a:noFill/>
          <a:ln/>
        </p:spPr>
        <p:txBody>
          <a:bodyPr wrap="square" rtlCol="0" anchor="ctr"/>
          <a:lstStyle/>
          <a:p>
            <a:pPr indent="0" marL="0">
              <a:buNone/>
            </a:pPr>
            <a:r>
              <a:rPr lang="en-US" sz="950" b="1" spc="120" kern="0" dirty="0">
                <a:solidFill>
                  <a:srgbClr val="A94599"/>
                </a:solidFill>
                <a:latin typeface="Calibri" pitchFamily="34" charset="0"/>
                <a:ea typeface="Calibri" pitchFamily="34" charset="-122"/>
                <a:cs typeface="Calibri" pitchFamily="34" charset="-120"/>
              </a:rPr>
              <a:t>WHAT HAS TO HAPPEN</a:t>
            </a:r>
            <a:endParaRPr lang="en-US" sz="950" dirty="0"/>
          </a:p>
        </p:txBody>
      </p:sp>
      <p:sp>
        <p:nvSpPr>
          <p:cNvPr id="15" name="Text 12"/>
          <p:cNvSpPr/>
          <p:nvPr/>
        </p:nvSpPr>
        <p:spPr>
          <a:xfrm>
            <a:off x="914400" y="4377436"/>
            <a:ext cx="4724248" cy="563626"/>
          </a:xfrm>
          <a:prstGeom prst="rect">
            <a:avLst/>
          </a:prstGeom>
          <a:noFill/>
          <a:ln/>
        </p:spPr>
        <p:txBody>
          <a:bodyPr wrap="square" rtlCol="0" anchor="t"/>
          <a:lstStyle/>
          <a:p>
            <a:pPr indent="0" marL="0">
              <a:lnSpc>
                <a:spcPts val="1500"/>
              </a:lnSpc>
              <a:buNone/>
            </a:pPr>
            <a:r>
              <a:rPr lang="en-US" sz="1150" dirty="0">
                <a:solidFill>
                  <a:srgbClr val="5B6B80"/>
                </a:solidFill>
                <a:latin typeface="Calibri" pitchFamily="34" charset="0"/>
                <a:ea typeface="Calibri" pitchFamily="34" charset="-122"/>
                <a:cs typeface="Calibri" pitchFamily="34" charset="-120"/>
              </a:rPr>
              <a:t>Finalize instrument, field the poll, deliver toplines + cross-tabs.</a:t>
            </a:r>
            <a:endParaRPr lang="en-US" sz="1150" dirty="0"/>
          </a:p>
        </p:txBody>
      </p:sp>
      <p:sp>
        <p:nvSpPr>
          <p:cNvPr id="16" name="Text 13"/>
          <p:cNvSpPr/>
          <p:nvPr/>
        </p:nvSpPr>
        <p:spPr>
          <a:xfrm>
            <a:off x="914400" y="4995926"/>
            <a:ext cx="4724248" cy="201168"/>
          </a:xfrm>
          <a:prstGeom prst="rect">
            <a:avLst/>
          </a:prstGeom>
          <a:noFill/>
          <a:ln/>
        </p:spPr>
        <p:txBody>
          <a:bodyPr wrap="square" rtlCol="0" anchor="ctr"/>
          <a:lstStyle/>
          <a:p>
            <a:pPr indent="0" marL="0">
              <a:buNone/>
            </a:pPr>
            <a:r>
              <a:rPr lang="en-US" sz="950" b="1" spc="120" kern="0" dirty="0">
                <a:solidFill>
                  <a:srgbClr val="A94599"/>
                </a:solidFill>
                <a:latin typeface="Calibri" pitchFamily="34" charset="0"/>
                <a:ea typeface="Calibri" pitchFamily="34" charset="-122"/>
                <a:cs typeface="Calibri" pitchFamily="34" charset="-120"/>
              </a:rPr>
              <a:t>WHY IT GATES LAUNCH</a:t>
            </a:r>
            <a:endParaRPr lang="en-US" sz="950" dirty="0"/>
          </a:p>
        </p:txBody>
      </p:sp>
      <p:sp>
        <p:nvSpPr>
          <p:cNvPr id="17" name="Text 14"/>
          <p:cNvSpPr/>
          <p:nvPr/>
        </p:nvSpPr>
        <p:spPr>
          <a:xfrm>
            <a:off x="914400" y="5215382"/>
            <a:ext cx="4724248" cy="563626"/>
          </a:xfrm>
          <a:prstGeom prst="rect">
            <a:avLst/>
          </a:prstGeom>
          <a:noFill/>
          <a:ln/>
        </p:spPr>
        <p:txBody>
          <a:bodyPr wrap="square" rtlCol="0" anchor="t"/>
          <a:lstStyle/>
          <a:p>
            <a:pPr indent="0" marL="0">
              <a:lnSpc>
                <a:spcPts val="1500"/>
              </a:lnSpc>
              <a:buNone/>
            </a:pPr>
            <a:r>
              <a:rPr lang="en-US" sz="1150" dirty="0">
                <a:solidFill>
                  <a:srgbClr val="5B6B80"/>
                </a:solidFill>
                <a:latin typeface="Calibri" pitchFamily="34" charset="0"/>
                <a:ea typeface="Calibri" pitchFamily="34" charset="-122"/>
                <a:cs typeface="Calibri" pitchFamily="34" charset="-120"/>
              </a:rPr>
              <a:t>Cross-tabs segment the Track 2 audience and confirm message priorities. Public release gives the County Executive cover to go public.</a:t>
            </a:r>
            <a:endParaRPr lang="en-US" sz="1150" dirty="0"/>
          </a:p>
        </p:txBody>
      </p:sp>
      <p:sp>
        <p:nvSpPr>
          <p:cNvPr id="18" name="Shape 15"/>
          <p:cNvSpPr/>
          <p:nvPr/>
        </p:nvSpPr>
        <p:spPr>
          <a:xfrm>
            <a:off x="6278728" y="2606802"/>
            <a:ext cx="5272888" cy="3382518"/>
          </a:xfrm>
          <a:prstGeom prst="roundRect">
            <a:avLst>
              <a:gd name="adj" fmla="val 2163"/>
            </a:avLst>
          </a:prstGeom>
          <a:solidFill>
            <a:srgbClr val="FFFFFF"/>
          </a:solidFill>
          <a:ln w="12700">
            <a:solidFill>
              <a:srgbClr val="D9E0EA"/>
            </a:solidFill>
            <a:prstDash val="solid"/>
          </a:ln>
        </p:spPr>
      </p:sp>
      <p:sp>
        <p:nvSpPr>
          <p:cNvPr id="19" name="Shape 16"/>
          <p:cNvSpPr/>
          <p:nvPr/>
        </p:nvSpPr>
        <p:spPr>
          <a:xfrm>
            <a:off x="6278728" y="2606802"/>
            <a:ext cx="54864" cy="3382518"/>
          </a:xfrm>
          <a:prstGeom prst="rect">
            <a:avLst/>
          </a:prstGeom>
          <a:solidFill>
            <a:srgbClr val="0B59A6"/>
          </a:solidFill>
          <a:ln/>
        </p:spPr>
      </p:sp>
      <p:sp>
        <p:nvSpPr>
          <p:cNvPr id="20" name="Text 17"/>
          <p:cNvSpPr/>
          <p:nvPr/>
        </p:nvSpPr>
        <p:spPr>
          <a:xfrm>
            <a:off x="6553048" y="2807970"/>
            <a:ext cx="4724248" cy="365760"/>
          </a:xfrm>
          <a:prstGeom prst="rect">
            <a:avLst/>
          </a:prstGeom>
          <a:noFill/>
          <a:ln/>
        </p:spPr>
        <p:txBody>
          <a:bodyPr wrap="square" rtlCol="0" anchor="ctr"/>
          <a:lstStyle/>
          <a:p>
            <a:pPr indent="0" marL="0">
              <a:buNone/>
            </a:pPr>
            <a:r>
              <a:rPr lang="en-US" sz="1700" b="1" dirty="0">
                <a:solidFill>
                  <a:srgbClr val="0F2446"/>
                </a:solidFill>
                <a:latin typeface="Georgia" pitchFamily="34" charset="0"/>
                <a:ea typeface="Georgia" pitchFamily="34" charset="-122"/>
                <a:cs typeface="Georgia" pitchFamily="34" charset="-120"/>
              </a:rPr>
              <a:t>02  Coalition landing page</a:t>
            </a:r>
            <a:endParaRPr lang="en-US" sz="1700" dirty="0"/>
          </a:p>
        </p:txBody>
      </p:sp>
      <p:sp>
        <p:nvSpPr>
          <p:cNvPr id="21" name="Text 18"/>
          <p:cNvSpPr/>
          <p:nvPr/>
        </p:nvSpPr>
        <p:spPr>
          <a:xfrm>
            <a:off x="6553048" y="3320034"/>
            <a:ext cx="4724248" cy="201168"/>
          </a:xfrm>
          <a:prstGeom prst="rect">
            <a:avLst/>
          </a:prstGeom>
          <a:noFill/>
          <a:ln/>
        </p:spPr>
        <p:txBody>
          <a:bodyPr wrap="square" rtlCol="0" anchor="ctr"/>
          <a:lstStyle/>
          <a:p>
            <a:pPr indent="0" marL="0">
              <a:buNone/>
            </a:pPr>
            <a:r>
              <a:rPr lang="en-US" sz="950" b="1" spc="120" kern="0" dirty="0">
                <a:solidFill>
                  <a:srgbClr val="0B59A6"/>
                </a:solidFill>
                <a:latin typeface="Calibri" pitchFamily="34" charset="0"/>
                <a:ea typeface="Calibri" pitchFamily="34" charset="-122"/>
                <a:cs typeface="Calibri" pitchFamily="34" charset="-120"/>
              </a:rPr>
              <a:t>WHERE WE ARE</a:t>
            </a:r>
            <a:endParaRPr lang="en-US" sz="950" dirty="0"/>
          </a:p>
        </p:txBody>
      </p:sp>
      <p:sp>
        <p:nvSpPr>
          <p:cNvPr id="22" name="Text 19"/>
          <p:cNvSpPr/>
          <p:nvPr/>
        </p:nvSpPr>
        <p:spPr>
          <a:xfrm>
            <a:off x="6553048" y="3539490"/>
            <a:ext cx="4724248" cy="563626"/>
          </a:xfrm>
          <a:prstGeom prst="rect">
            <a:avLst/>
          </a:prstGeom>
          <a:noFill/>
          <a:ln/>
        </p:spPr>
        <p:txBody>
          <a:bodyPr wrap="square" rtlCol="0" anchor="t"/>
          <a:lstStyle/>
          <a:p>
            <a:pPr indent="0" marL="0">
              <a:lnSpc>
                <a:spcPts val="1500"/>
              </a:lnSpc>
              <a:buNone/>
            </a:pPr>
            <a:r>
              <a:rPr lang="en-US" sz="1150" dirty="0">
                <a:solidFill>
                  <a:srgbClr val="5B6B80"/>
                </a:solidFill>
                <a:latin typeface="Calibri" pitchFamily="34" charset="0"/>
                <a:ea typeface="Calibri" pitchFamily="34" charset="-122"/>
                <a:cs typeface="Calibri" pitchFamily="34" charset="-120"/>
              </a:rPr>
              <a:t>Approved and in build · prior invoice.</a:t>
            </a:r>
            <a:endParaRPr lang="en-US" sz="1150" dirty="0"/>
          </a:p>
        </p:txBody>
      </p:sp>
      <p:sp>
        <p:nvSpPr>
          <p:cNvPr id="23" name="Text 20"/>
          <p:cNvSpPr/>
          <p:nvPr/>
        </p:nvSpPr>
        <p:spPr>
          <a:xfrm>
            <a:off x="6553048" y="4157980"/>
            <a:ext cx="4724248" cy="201168"/>
          </a:xfrm>
          <a:prstGeom prst="rect">
            <a:avLst/>
          </a:prstGeom>
          <a:noFill/>
          <a:ln/>
        </p:spPr>
        <p:txBody>
          <a:bodyPr wrap="square" rtlCol="0" anchor="ctr"/>
          <a:lstStyle/>
          <a:p>
            <a:pPr indent="0" marL="0">
              <a:buNone/>
            </a:pPr>
            <a:r>
              <a:rPr lang="en-US" sz="950" b="1" spc="120" kern="0" dirty="0">
                <a:solidFill>
                  <a:srgbClr val="0B59A6"/>
                </a:solidFill>
                <a:latin typeface="Calibri" pitchFamily="34" charset="0"/>
                <a:ea typeface="Calibri" pitchFamily="34" charset="-122"/>
                <a:cs typeface="Calibri" pitchFamily="34" charset="-120"/>
              </a:rPr>
              <a:t>WHAT HAS TO HAPPEN</a:t>
            </a:r>
            <a:endParaRPr lang="en-US" sz="950" dirty="0"/>
          </a:p>
        </p:txBody>
      </p:sp>
      <p:sp>
        <p:nvSpPr>
          <p:cNvPr id="24" name="Text 21"/>
          <p:cNvSpPr/>
          <p:nvPr/>
        </p:nvSpPr>
        <p:spPr>
          <a:xfrm>
            <a:off x="6553048" y="4377436"/>
            <a:ext cx="4724248" cy="563626"/>
          </a:xfrm>
          <a:prstGeom prst="rect">
            <a:avLst/>
          </a:prstGeom>
          <a:noFill/>
          <a:ln/>
        </p:spPr>
        <p:txBody>
          <a:bodyPr wrap="square" rtlCol="0" anchor="t"/>
          <a:lstStyle/>
          <a:p>
            <a:pPr indent="0" marL="0">
              <a:lnSpc>
                <a:spcPts val="1500"/>
              </a:lnSpc>
              <a:buNone/>
            </a:pPr>
            <a:r>
              <a:rPr lang="en-US" sz="1150" dirty="0">
                <a:solidFill>
                  <a:srgbClr val="5B6B80"/>
                </a:solidFill>
                <a:latin typeface="Calibri" pitchFamily="34" charset="0"/>
                <a:ea typeface="Calibri" pitchFamily="34" charset="-122"/>
                <a:cs typeface="Calibri" pitchFamily="34" charset="-120"/>
              </a:rPr>
              <a:t>Complete sitemap build, wire CRM sign-ups, load validator quotes and mission content.</a:t>
            </a:r>
            <a:endParaRPr lang="en-US" sz="1150" dirty="0"/>
          </a:p>
        </p:txBody>
      </p:sp>
      <p:sp>
        <p:nvSpPr>
          <p:cNvPr id="25" name="Text 22"/>
          <p:cNvSpPr/>
          <p:nvPr/>
        </p:nvSpPr>
        <p:spPr>
          <a:xfrm>
            <a:off x="6553048" y="4995926"/>
            <a:ext cx="4724248" cy="201168"/>
          </a:xfrm>
          <a:prstGeom prst="rect">
            <a:avLst/>
          </a:prstGeom>
          <a:noFill/>
          <a:ln/>
        </p:spPr>
        <p:txBody>
          <a:bodyPr wrap="square" rtlCol="0" anchor="ctr"/>
          <a:lstStyle/>
          <a:p>
            <a:pPr indent="0" marL="0">
              <a:buNone/>
            </a:pPr>
            <a:r>
              <a:rPr lang="en-US" sz="950" b="1" spc="120" kern="0" dirty="0">
                <a:solidFill>
                  <a:srgbClr val="0B59A6"/>
                </a:solidFill>
                <a:latin typeface="Calibri" pitchFamily="34" charset="0"/>
                <a:ea typeface="Calibri" pitchFamily="34" charset="-122"/>
                <a:cs typeface="Calibri" pitchFamily="34" charset="-120"/>
              </a:rPr>
              <a:t>WHY IT GATES LAUNCH</a:t>
            </a:r>
            <a:endParaRPr lang="en-US" sz="950" dirty="0"/>
          </a:p>
        </p:txBody>
      </p:sp>
      <p:sp>
        <p:nvSpPr>
          <p:cNvPr id="26" name="Text 23"/>
          <p:cNvSpPr/>
          <p:nvPr/>
        </p:nvSpPr>
        <p:spPr>
          <a:xfrm>
            <a:off x="6553048" y="5215382"/>
            <a:ext cx="4724248" cy="563626"/>
          </a:xfrm>
          <a:prstGeom prst="rect">
            <a:avLst/>
          </a:prstGeom>
          <a:noFill/>
          <a:ln/>
        </p:spPr>
        <p:txBody>
          <a:bodyPr wrap="square" rtlCol="0" anchor="t"/>
          <a:lstStyle/>
          <a:p>
            <a:pPr indent="0" marL="0">
              <a:lnSpc>
                <a:spcPts val="1500"/>
              </a:lnSpc>
              <a:buNone/>
            </a:pPr>
            <a:r>
              <a:rPr lang="en-US" sz="1150" dirty="0">
                <a:solidFill>
                  <a:srgbClr val="5B6B80"/>
                </a:solidFill>
                <a:latin typeface="Calibri" pitchFamily="34" charset="0"/>
                <a:ea typeface="Calibri" pitchFamily="34" charset="-122"/>
                <a:cs typeface="Calibri" pitchFamily="34" charset="-120"/>
              </a:rPr>
              <a:t>Live and CRM-connected before any paid traffic — every ad drives here to sign, share, or learn more.</a:t>
            </a:r>
            <a:endParaRPr lang="en-US" sz="11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PHASE 1 · BUILD</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22</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Phase 1 workstreams (cont.)</a:t>
            </a:r>
            <a:endParaRPr lang="en-US" sz="3000" dirty="0"/>
          </a:p>
        </p:txBody>
      </p:sp>
      <p:sp>
        <p:nvSpPr>
          <p:cNvPr id="8" name="Shape 5"/>
          <p:cNvSpPr/>
          <p:nvPr/>
        </p:nvSpPr>
        <p:spPr>
          <a:xfrm>
            <a:off x="640080" y="2076450"/>
            <a:ext cx="5272888" cy="3912870"/>
          </a:xfrm>
          <a:prstGeom prst="roundRect">
            <a:avLst>
              <a:gd name="adj" fmla="val 1870"/>
            </a:avLst>
          </a:prstGeom>
          <a:solidFill>
            <a:srgbClr val="FFFFFF"/>
          </a:solidFill>
          <a:ln w="12700">
            <a:solidFill>
              <a:srgbClr val="D9E0EA"/>
            </a:solidFill>
            <a:prstDash val="solid"/>
          </a:ln>
        </p:spPr>
      </p:sp>
      <p:sp>
        <p:nvSpPr>
          <p:cNvPr id="9" name="Shape 6"/>
          <p:cNvSpPr/>
          <p:nvPr/>
        </p:nvSpPr>
        <p:spPr>
          <a:xfrm>
            <a:off x="640080" y="2076450"/>
            <a:ext cx="54864" cy="3912870"/>
          </a:xfrm>
          <a:prstGeom prst="rect">
            <a:avLst/>
          </a:prstGeom>
          <a:solidFill>
            <a:srgbClr val="8AC440"/>
          </a:solidFill>
          <a:ln/>
        </p:spPr>
      </p:sp>
      <p:sp>
        <p:nvSpPr>
          <p:cNvPr id="10" name="Text 7"/>
          <p:cNvSpPr/>
          <p:nvPr/>
        </p:nvSpPr>
        <p:spPr>
          <a:xfrm>
            <a:off x="914400" y="2277618"/>
            <a:ext cx="4724248" cy="365760"/>
          </a:xfrm>
          <a:prstGeom prst="rect">
            <a:avLst/>
          </a:prstGeom>
          <a:noFill/>
          <a:ln/>
        </p:spPr>
        <p:txBody>
          <a:bodyPr wrap="square" rtlCol="0" anchor="ctr"/>
          <a:lstStyle/>
          <a:p>
            <a:pPr indent="0" marL="0">
              <a:buNone/>
            </a:pPr>
            <a:r>
              <a:rPr lang="en-US" sz="1700" b="1" dirty="0">
                <a:solidFill>
                  <a:srgbClr val="0F2446"/>
                </a:solidFill>
                <a:latin typeface="Georgia" pitchFamily="34" charset="0"/>
                <a:ea typeface="Georgia" pitchFamily="34" charset="-122"/>
                <a:cs typeface="Georgia" pitchFamily="34" charset="-120"/>
              </a:rPr>
              <a:t>03  Creative development</a:t>
            </a:r>
            <a:endParaRPr lang="en-US" sz="1700" dirty="0"/>
          </a:p>
        </p:txBody>
      </p:sp>
      <p:sp>
        <p:nvSpPr>
          <p:cNvPr id="11" name="Text 8"/>
          <p:cNvSpPr/>
          <p:nvPr/>
        </p:nvSpPr>
        <p:spPr>
          <a:xfrm>
            <a:off x="914400" y="2789682"/>
            <a:ext cx="4724248" cy="201168"/>
          </a:xfrm>
          <a:prstGeom prst="rect">
            <a:avLst/>
          </a:prstGeom>
          <a:noFill/>
          <a:ln/>
        </p:spPr>
        <p:txBody>
          <a:bodyPr wrap="square" rtlCol="0" anchor="ctr"/>
          <a:lstStyle/>
          <a:p>
            <a:pPr indent="0" marL="0">
              <a:buNone/>
            </a:pPr>
            <a:r>
              <a:rPr lang="en-US" sz="950" b="1" spc="120" kern="0" dirty="0">
                <a:solidFill>
                  <a:srgbClr val="8AC440"/>
                </a:solidFill>
                <a:latin typeface="Calibri" pitchFamily="34" charset="0"/>
                <a:ea typeface="Calibri" pitchFamily="34" charset="-122"/>
                <a:cs typeface="Calibri" pitchFamily="34" charset="-120"/>
              </a:rPr>
              <a:t>WHERE WE ARE</a:t>
            </a:r>
            <a:endParaRPr lang="en-US" sz="950" dirty="0"/>
          </a:p>
        </p:txBody>
      </p:sp>
      <p:sp>
        <p:nvSpPr>
          <p:cNvPr id="12" name="Text 9"/>
          <p:cNvSpPr/>
          <p:nvPr/>
        </p:nvSpPr>
        <p:spPr>
          <a:xfrm>
            <a:off x="914400" y="3009138"/>
            <a:ext cx="4724248" cy="740410"/>
          </a:xfrm>
          <a:prstGeom prst="rect">
            <a:avLst/>
          </a:prstGeom>
          <a:noFill/>
          <a:ln/>
        </p:spPr>
        <p:txBody>
          <a:bodyPr wrap="square" rtlCol="0" anchor="t"/>
          <a:lstStyle/>
          <a:p>
            <a:pPr indent="0" marL="0">
              <a:lnSpc>
                <a:spcPts val="1500"/>
              </a:lnSpc>
              <a:buNone/>
            </a:pPr>
            <a:r>
              <a:rPr lang="en-US" sz="1150" dirty="0">
                <a:solidFill>
                  <a:srgbClr val="5B6B80"/>
                </a:solidFill>
                <a:latin typeface="Calibri" pitchFamily="34" charset="0"/>
                <a:ea typeface="Calibri" pitchFamily="34" charset="-122"/>
                <a:cs typeface="Calibri" pitchFamily="34" charset="-120"/>
              </a:rPr>
              <a:t>Moxie to share scripts for review and sign-off by July 31. Production in August.</a:t>
            </a:r>
            <a:endParaRPr lang="en-US" sz="1150" dirty="0"/>
          </a:p>
        </p:txBody>
      </p:sp>
      <p:sp>
        <p:nvSpPr>
          <p:cNvPr id="13" name="Text 10"/>
          <p:cNvSpPr/>
          <p:nvPr/>
        </p:nvSpPr>
        <p:spPr>
          <a:xfrm>
            <a:off x="914400" y="3804412"/>
            <a:ext cx="4724248" cy="201168"/>
          </a:xfrm>
          <a:prstGeom prst="rect">
            <a:avLst/>
          </a:prstGeom>
          <a:noFill/>
          <a:ln/>
        </p:spPr>
        <p:txBody>
          <a:bodyPr wrap="square" rtlCol="0" anchor="ctr"/>
          <a:lstStyle/>
          <a:p>
            <a:pPr indent="0" marL="0">
              <a:buNone/>
            </a:pPr>
            <a:r>
              <a:rPr lang="en-US" sz="950" b="1" spc="120" kern="0" dirty="0">
                <a:solidFill>
                  <a:srgbClr val="8AC440"/>
                </a:solidFill>
                <a:latin typeface="Calibri" pitchFamily="34" charset="0"/>
                <a:ea typeface="Calibri" pitchFamily="34" charset="-122"/>
                <a:cs typeface="Calibri" pitchFamily="34" charset="-120"/>
              </a:rPr>
              <a:t>WHAT HAS TO HAPPEN</a:t>
            </a:r>
            <a:endParaRPr lang="en-US" sz="950" dirty="0"/>
          </a:p>
        </p:txBody>
      </p:sp>
      <p:sp>
        <p:nvSpPr>
          <p:cNvPr id="14" name="Text 11"/>
          <p:cNvSpPr/>
          <p:nvPr/>
        </p:nvSpPr>
        <p:spPr>
          <a:xfrm>
            <a:off x="914400" y="4023868"/>
            <a:ext cx="4724248" cy="740410"/>
          </a:xfrm>
          <a:prstGeom prst="rect">
            <a:avLst/>
          </a:prstGeom>
          <a:noFill/>
          <a:ln/>
        </p:spPr>
        <p:txBody>
          <a:bodyPr wrap="square" rtlCol="0" anchor="t"/>
          <a:lstStyle/>
          <a:p>
            <a:pPr indent="0" marL="0">
              <a:lnSpc>
                <a:spcPts val="1500"/>
              </a:lnSpc>
              <a:buNone/>
            </a:pPr>
            <a:r>
              <a:rPr lang="en-US" sz="1150" dirty="0">
                <a:solidFill>
                  <a:srgbClr val="5B6B80"/>
                </a:solidFill>
                <a:latin typeface="Calibri" pitchFamily="34" charset="0"/>
                <a:ea typeface="Calibri" pitchFamily="34" charset="-122"/>
                <a:cs typeface="Calibri" pitchFamily="34" charset="-120"/>
              </a:rPr>
              <a:t>Produce table-setter video, validator series, and static library. Confirm site access and drone permissions for the fence-line shoot.</a:t>
            </a:r>
            <a:endParaRPr lang="en-US" sz="1150" dirty="0"/>
          </a:p>
        </p:txBody>
      </p:sp>
      <p:sp>
        <p:nvSpPr>
          <p:cNvPr id="15" name="Text 12"/>
          <p:cNvSpPr/>
          <p:nvPr/>
        </p:nvSpPr>
        <p:spPr>
          <a:xfrm>
            <a:off x="914400" y="4819142"/>
            <a:ext cx="4724248" cy="201168"/>
          </a:xfrm>
          <a:prstGeom prst="rect">
            <a:avLst/>
          </a:prstGeom>
          <a:noFill/>
          <a:ln/>
        </p:spPr>
        <p:txBody>
          <a:bodyPr wrap="square" rtlCol="0" anchor="ctr"/>
          <a:lstStyle/>
          <a:p>
            <a:pPr indent="0" marL="0">
              <a:buNone/>
            </a:pPr>
            <a:r>
              <a:rPr lang="en-US" sz="950" b="1" spc="120" kern="0" dirty="0">
                <a:solidFill>
                  <a:srgbClr val="8AC440"/>
                </a:solidFill>
                <a:latin typeface="Calibri" pitchFamily="34" charset="0"/>
                <a:ea typeface="Calibri" pitchFamily="34" charset="-122"/>
                <a:cs typeface="Calibri" pitchFamily="34" charset="-120"/>
              </a:rPr>
              <a:t>WHY IT GATES LAUNCH</a:t>
            </a:r>
            <a:endParaRPr lang="en-US" sz="950" dirty="0"/>
          </a:p>
        </p:txBody>
      </p:sp>
      <p:sp>
        <p:nvSpPr>
          <p:cNvPr id="16" name="Text 13"/>
          <p:cNvSpPr/>
          <p:nvPr/>
        </p:nvSpPr>
        <p:spPr>
          <a:xfrm>
            <a:off x="914400" y="5038598"/>
            <a:ext cx="4724248" cy="740410"/>
          </a:xfrm>
          <a:prstGeom prst="rect">
            <a:avLst/>
          </a:prstGeom>
          <a:noFill/>
          <a:ln/>
        </p:spPr>
        <p:txBody>
          <a:bodyPr wrap="square" rtlCol="0" anchor="t"/>
          <a:lstStyle/>
          <a:p>
            <a:pPr indent="0" marL="0">
              <a:lnSpc>
                <a:spcPts val="1500"/>
              </a:lnSpc>
              <a:buNone/>
            </a:pPr>
            <a:r>
              <a:rPr lang="en-US" sz="1150" dirty="0">
                <a:solidFill>
                  <a:srgbClr val="5B6B80"/>
                </a:solidFill>
                <a:latin typeface="Calibri" pitchFamily="34" charset="0"/>
                <a:ea typeface="Calibri" pitchFamily="34" charset="-122"/>
                <a:cs typeface="Calibri" pitchFamily="34" charset="-120"/>
              </a:rPr>
              <a:t>All Phase 2 spend needs finished creative in market on day one — no launch without it.</a:t>
            </a:r>
            <a:endParaRPr lang="en-US" sz="1150" dirty="0"/>
          </a:p>
        </p:txBody>
      </p:sp>
      <p:sp>
        <p:nvSpPr>
          <p:cNvPr id="17" name="Shape 14"/>
          <p:cNvSpPr/>
          <p:nvPr/>
        </p:nvSpPr>
        <p:spPr>
          <a:xfrm>
            <a:off x="6278728" y="2076450"/>
            <a:ext cx="5272888" cy="3912870"/>
          </a:xfrm>
          <a:prstGeom prst="roundRect">
            <a:avLst>
              <a:gd name="adj" fmla="val 1870"/>
            </a:avLst>
          </a:prstGeom>
          <a:solidFill>
            <a:srgbClr val="FFFFFF"/>
          </a:solidFill>
          <a:ln w="12700">
            <a:solidFill>
              <a:srgbClr val="D9E0EA"/>
            </a:solidFill>
            <a:prstDash val="solid"/>
          </a:ln>
        </p:spPr>
      </p:sp>
      <p:sp>
        <p:nvSpPr>
          <p:cNvPr id="18" name="Shape 15"/>
          <p:cNvSpPr/>
          <p:nvPr/>
        </p:nvSpPr>
        <p:spPr>
          <a:xfrm>
            <a:off x="6278728" y="2076450"/>
            <a:ext cx="54864" cy="3912870"/>
          </a:xfrm>
          <a:prstGeom prst="rect">
            <a:avLst/>
          </a:prstGeom>
          <a:solidFill>
            <a:srgbClr val="A94599"/>
          </a:solidFill>
          <a:ln/>
        </p:spPr>
      </p:sp>
      <p:sp>
        <p:nvSpPr>
          <p:cNvPr id="19" name="Text 16"/>
          <p:cNvSpPr/>
          <p:nvPr/>
        </p:nvSpPr>
        <p:spPr>
          <a:xfrm>
            <a:off x="6553048" y="2277618"/>
            <a:ext cx="4724248" cy="365760"/>
          </a:xfrm>
          <a:prstGeom prst="rect">
            <a:avLst/>
          </a:prstGeom>
          <a:noFill/>
          <a:ln/>
        </p:spPr>
        <p:txBody>
          <a:bodyPr wrap="square" rtlCol="0" anchor="ctr"/>
          <a:lstStyle/>
          <a:p>
            <a:pPr indent="0" marL="0">
              <a:buNone/>
            </a:pPr>
            <a:r>
              <a:rPr lang="en-US" sz="1700" b="1" dirty="0">
                <a:solidFill>
                  <a:srgbClr val="0F2446"/>
                </a:solidFill>
                <a:latin typeface="Georgia" pitchFamily="34" charset="0"/>
                <a:ea typeface="Georgia" pitchFamily="34" charset="-122"/>
                <a:cs typeface="Georgia" pitchFamily="34" charset="-120"/>
              </a:rPr>
              <a:t>04  Coalition &amp; stakeholder outreach</a:t>
            </a:r>
            <a:endParaRPr lang="en-US" sz="1700" dirty="0"/>
          </a:p>
        </p:txBody>
      </p:sp>
      <p:sp>
        <p:nvSpPr>
          <p:cNvPr id="20" name="Text 17"/>
          <p:cNvSpPr/>
          <p:nvPr/>
        </p:nvSpPr>
        <p:spPr>
          <a:xfrm>
            <a:off x="6553048" y="2789682"/>
            <a:ext cx="4724248" cy="201168"/>
          </a:xfrm>
          <a:prstGeom prst="rect">
            <a:avLst/>
          </a:prstGeom>
          <a:noFill/>
          <a:ln/>
        </p:spPr>
        <p:txBody>
          <a:bodyPr wrap="square" rtlCol="0" anchor="ctr"/>
          <a:lstStyle/>
          <a:p>
            <a:pPr indent="0" marL="0">
              <a:buNone/>
            </a:pPr>
            <a:r>
              <a:rPr lang="en-US" sz="950" b="1" spc="120" kern="0" dirty="0">
                <a:solidFill>
                  <a:srgbClr val="A94599"/>
                </a:solidFill>
                <a:latin typeface="Calibri" pitchFamily="34" charset="0"/>
                <a:ea typeface="Calibri" pitchFamily="34" charset="-122"/>
                <a:cs typeface="Calibri" pitchFamily="34" charset="-120"/>
              </a:rPr>
              <a:t>WHERE WE ARE</a:t>
            </a:r>
            <a:endParaRPr lang="en-US" sz="950" dirty="0"/>
          </a:p>
        </p:txBody>
      </p:sp>
      <p:sp>
        <p:nvSpPr>
          <p:cNvPr id="21" name="Text 18"/>
          <p:cNvSpPr/>
          <p:nvPr/>
        </p:nvSpPr>
        <p:spPr>
          <a:xfrm>
            <a:off x="6553048" y="3009138"/>
            <a:ext cx="4724248" cy="740410"/>
          </a:xfrm>
          <a:prstGeom prst="rect">
            <a:avLst/>
          </a:prstGeom>
          <a:noFill/>
          <a:ln/>
        </p:spPr>
        <p:txBody>
          <a:bodyPr wrap="square" rtlCol="0" anchor="t"/>
          <a:lstStyle/>
          <a:p>
            <a:pPr indent="0" marL="0">
              <a:lnSpc>
                <a:spcPts val="1500"/>
              </a:lnSpc>
              <a:buNone/>
            </a:pPr>
            <a:r>
              <a:rPr lang="en-US" sz="1150" dirty="0">
                <a:solidFill>
                  <a:srgbClr val="5B6B80"/>
                </a:solidFill>
                <a:latin typeface="Calibri" pitchFamily="34" charset="0"/>
                <a:ea typeface="Calibri" pitchFamily="34" charset="-122"/>
                <a:cs typeface="Calibri" pitchFamily="34" charset="-120"/>
              </a:rPr>
              <a:t>Now that renderings are complete, build out outreach materials.</a:t>
            </a:r>
            <a:endParaRPr lang="en-US" sz="1150" dirty="0"/>
          </a:p>
        </p:txBody>
      </p:sp>
      <p:sp>
        <p:nvSpPr>
          <p:cNvPr id="22" name="Text 19"/>
          <p:cNvSpPr/>
          <p:nvPr/>
        </p:nvSpPr>
        <p:spPr>
          <a:xfrm>
            <a:off x="6553048" y="3804412"/>
            <a:ext cx="4724248" cy="201168"/>
          </a:xfrm>
          <a:prstGeom prst="rect">
            <a:avLst/>
          </a:prstGeom>
          <a:noFill/>
          <a:ln/>
        </p:spPr>
        <p:txBody>
          <a:bodyPr wrap="square" rtlCol="0" anchor="ctr"/>
          <a:lstStyle/>
          <a:p>
            <a:pPr indent="0" marL="0">
              <a:buNone/>
            </a:pPr>
            <a:r>
              <a:rPr lang="en-US" sz="950" b="1" spc="120" kern="0" dirty="0">
                <a:solidFill>
                  <a:srgbClr val="A94599"/>
                </a:solidFill>
                <a:latin typeface="Calibri" pitchFamily="34" charset="0"/>
                <a:ea typeface="Calibri" pitchFamily="34" charset="-122"/>
                <a:cs typeface="Calibri" pitchFamily="34" charset="-120"/>
              </a:rPr>
              <a:t>WHAT HAS TO HAPPEN</a:t>
            </a:r>
            <a:endParaRPr lang="en-US" sz="950" dirty="0"/>
          </a:p>
        </p:txBody>
      </p:sp>
      <p:sp>
        <p:nvSpPr>
          <p:cNvPr id="23" name="Text 20"/>
          <p:cNvSpPr/>
          <p:nvPr/>
        </p:nvSpPr>
        <p:spPr>
          <a:xfrm>
            <a:off x="6553048" y="4023868"/>
            <a:ext cx="4724248" cy="740410"/>
          </a:xfrm>
          <a:prstGeom prst="rect">
            <a:avLst/>
          </a:prstGeom>
          <a:noFill/>
          <a:ln/>
        </p:spPr>
        <p:txBody>
          <a:bodyPr wrap="square" rtlCol="0" anchor="t"/>
          <a:lstStyle/>
          <a:p>
            <a:pPr indent="0" marL="0">
              <a:lnSpc>
                <a:spcPts val="1500"/>
              </a:lnSpc>
              <a:buNone/>
            </a:pPr>
            <a:r>
              <a:rPr lang="en-US" sz="1150" dirty="0">
                <a:solidFill>
                  <a:srgbClr val="5B6B80"/>
                </a:solidFill>
                <a:latin typeface="Calibri" pitchFamily="34" charset="0"/>
                <a:ea typeface="Calibri" pitchFamily="34" charset="-122"/>
                <a:cs typeface="Calibri" pitchFamily="34" charset="-120"/>
              </a:rPr>
              <a:t>Moxie and Connell Foley to update and refresh all materials for the varying outreach meetings required (stakeholder, elected, etc.).</a:t>
            </a:r>
            <a:endParaRPr lang="en-US" sz="1150" dirty="0"/>
          </a:p>
        </p:txBody>
      </p:sp>
      <p:sp>
        <p:nvSpPr>
          <p:cNvPr id="24" name="Text 21"/>
          <p:cNvSpPr/>
          <p:nvPr/>
        </p:nvSpPr>
        <p:spPr>
          <a:xfrm>
            <a:off x="6553048" y="4819142"/>
            <a:ext cx="4724248" cy="201168"/>
          </a:xfrm>
          <a:prstGeom prst="rect">
            <a:avLst/>
          </a:prstGeom>
          <a:noFill/>
          <a:ln/>
        </p:spPr>
        <p:txBody>
          <a:bodyPr wrap="square" rtlCol="0" anchor="ctr"/>
          <a:lstStyle/>
          <a:p>
            <a:pPr indent="0" marL="0">
              <a:buNone/>
            </a:pPr>
            <a:r>
              <a:rPr lang="en-US" sz="950" b="1" spc="120" kern="0" dirty="0">
                <a:solidFill>
                  <a:srgbClr val="A94599"/>
                </a:solidFill>
                <a:latin typeface="Calibri" pitchFamily="34" charset="0"/>
                <a:ea typeface="Calibri" pitchFamily="34" charset="-122"/>
                <a:cs typeface="Calibri" pitchFamily="34" charset="-120"/>
              </a:rPr>
              <a:t>WHY IT GATES LAUNCH</a:t>
            </a:r>
            <a:endParaRPr lang="en-US" sz="950" dirty="0"/>
          </a:p>
        </p:txBody>
      </p:sp>
      <p:sp>
        <p:nvSpPr>
          <p:cNvPr id="25" name="Text 22"/>
          <p:cNvSpPr/>
          <p:nvPr/>
        </p:nvSpPr>
        <p:spPr>
          <a:xfrm>
            <a:off x="6553048" y="5038598"/>
            <a:ext cx="4724248" cy="740410"/>
          </a:xfrm>
          <a:prstGeom prst="rect">
            <a:avLst/>
          </a:prstGeom>
          <a:noFill/>
          <a:ln/>
        </p:spPr>
        <p:txBody>
          <a:bodyPr wrap="square" rtlCol="0" anchor="t"/>
          <a:lstStyle/>
          <a:p>
            <a:pPr indent="0" marL="0">
              <a:lnSpc>
                <a:spcPts val="1500"/>
              </a:lnSpc>
              <a:buNone/>
            </a:pPr>
            <a:r>
              <a:rPr lang="en-US" sz="1150" dirty="0">
                <a:solidFill>
                  <a:srgbClr val="5B6B80"/>
                </a:solidFill>
                <a:latin typeface="Calibri" pitchFamily="34" charset="0"/>
                <a:ea typeface="Calibri" pitchFamily="34" charset="-122"/>
                <a:cs typeface="Calibri" pitchFamily="34" charset="-120"/>
              </a:rPr>
              <a:t>Assist lobbying teams in their briefings and asks prior to launch; refresh supportive stakeholders and recruit new allies.</a:t>
            </a:r>
            <a:endParaRPr lang="en-US" sz="11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PHASE 2 · LAUNCH</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23</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Two tracks, twelve weeks.</a:t>
            </a:r>
            <a:endParaRPr lang="en-US" sz="3000" dirty="0"/>
          </a:p>
        </p:txBody>
      </p:sp>
      <p:sp>
        <p:nvSpPr>
          <p:cNvPr id="8" name="Text 5"/>
          <p:cNvSpPr/>
          <p:nvPr/>
        </p:nvSpPr>
        <p:spPr>
          <a:xfrm>
            <a:off x="640080" y="2076450"/>
            <a:ext cx="8947459" cy="365760"/>
          </a:xfrm>
          <a:prstGeom prst="rect">
            <a:avLst/>
          </a:prstGeom>
          <a:noFill/>
          <a:ln/>
        </p:spPr>
        <p:txBody>
          <a:bodyPr wrap="square" rtlCol="0" anchor="t"/>
          <a:lstStyle/>
          <a:p>
            <a:pPr indent="0" marL="0">
              <a:lnSpc>
                <a:spcPts val="2000"/>
              </a:lnSpc>
              <a:buNone/>
            </a:pPr>
            <a:r>
              <a:rPr lang="en-US" sz="1400" dirty="0">
                <a:solidFill>
                  <a:srgbClr val="5B6B80"/>
                </a:solidFill>
                <a:latin typeface="Calibri" pitchFamily="34" charset="0"/>
                <a:ea typeface="Calibri" pitchFamily="34" charset="-122"/>
                <a:cs typeface="Calibri" pitchFamily="34" charset="-120"/>
              </a:rPr>
              <a:t>Working with the lobbying team to time the Guy announcement and campaign launch.</a:t>
            </a:r>
            <a:endParaRPr lang="en-US" sz="1400" dirty="0"/>
          </a:p>
        </p:txBody>
      </p:sp>
      <p:sp>
        <p:nvSpPr>
          <p:cNvPr id="9" name="Shape 6"/>
          <p:cNvSpPr/>
          <p:nvPr/>
        </p:nvSpPr>
        <p:spPr>
          <a:xfrm>
            <a:off x="640080" y="2606802"/>
            <a:ext cx="5272888" cy="3382518"/>
          </a:xfrm>
          <a:prstGeom prst="roundRect">
            <a:avLst>
              <a:gd name="adj" fmla="val 2163"/>
            </a:avLst>
          </a:prstGeom>
          <a:solidFill>
            <a:srgbClr val="FFFFFF"/>
          </a:solidFill>
          <a:ln w="12700">
            <a:solidFill>
              <a:srgbClr val="D9E0EA"/>
            </a:solidFill>
            <a:prstDash val="solid"/>
          </a:ln>
        </p:spPr>
      </p:sp>
      <p:sp>
        <p:nvSpPr>
          <p:cNvPr id="10" name="Shape 7"/>
          <p:cNvSpPr/>
          <p:nvPr/>
        </p:nvSpPr>
        <p:spPr>
          <a:xfrm>
            <a:off x="640080" y="2606802"/>
            <a:ext cx="5272888" cy="64008"/>
          </a:xfrm>
          <a:prstGeom prst="rect">
            <a:avLst/>
          </a:prstGeom>
          <a:solidFill>
            <a:srgbClr val="A94599"/>
          </a:solidFill>
          <a:ln/>
        </p:spPr>
      </p:sp>
      <p:sp>
        <p:nvSpPr>
          <p:cNvPr id="11" name="Text 8"/>
          <p:cNvSpPr/>
          <p:nvPr/>
        </p:nvSpPr>
        <p:spPr>
          <a:xfrm>
            <a:off x="914400" y="2807970"/>
            <a:ext cx="4724248" cy="256032"/>
          </a:xfrm>
          <a:prstGeom prst="rect">
            <a:avLst/>
          </a:prstGeom>
          <a:noFill/>
          <a:ln/>
        </p:spPr>
        <p:txBody>
          <a:bodyPr wrap="square" rtlCol="0" anchor="ctr"/>
          <a:lstStyle/>
          <a:p>
            <a:pPr indent="0" marL="0">
              <a:buNone/>
            </a:pPr>
            <a:r>
              <a:rPr lang="en-US" sz="1000" b="1" spc="150" kern="0" dirty="0">
                <a:solidFill>
                  <a:srgbClr val="A94599"/>
                </a:solidFill>
                <a:latin typeface="Calibri" pitchFamily="34" charset="0"/>
                <a:ea typeface="Calibri" pitchFamily="34" charset="-122"/>
                <a:cs typeface="Calibri" pitchFamily="34" charset="-120"/>
              </a:rPr>
              <a:t>TRACK 1 · 12 WEEKS</a:t>
            </a:r>
            <a:endParaRPr lang="en-US" sz="1000" dirty="0"/>
          </a:p>
        </p:txBody>
      </p:sp>
      <p:sp>
        <p:nvSpPr>
          <p:cNvPr id="12" name="Text 9"/>
          <p:cNvSpPr/>
          <p:nvPr/>
        </p:nvSpPr>
        <p:spPr>
          <a:xfrm>
            <a:off x="914400" y="3082290"/>
            <a:ext cx="4724248" cy="411480"/>
          </a:xfrm>
          <a:prstGeom prst="rect">
            <a:avLst/>
          </a:prstGeom>
          <a:noFill/>
          <a:ln/>
        </p:spPr>
        <p:txBody>
          <a:bodyPr wrap="square" rtlCol="0" anchor="ctr"/>
          <a:lstStyle/>
          <a:p>
            <a:pPr indent="0" marL="0">
              <a:buNone/>
            </a:pPr>
            <a:r>
              <a:rPr lang="en-US" sz="1900" b="1" dirty="0">
                <a:solidFill>
                  <a:srgbClr val="0F2446"/>
                </a:solidFill>
                <a:latin typeface="Georgia" pitchFamily="34" charset="0"/>
                <a:ea typeface="Georgia" pitchFamily="34" charset="-122"/>
                <a:cs typeface="Georgia" pitchFamily="34" charset="-120"/>
              </a:rPr>
              <a:t>Stakeholder audience program</a:t>
            </a:r>
            <a:endParaRPr lang="en-US" sz="1900" dirty="0"/>
          </a:p>
        </p:txBody>
      </p:sp>
      <p:sp>
        <p:nvSpPr>
          <p:cNvPr id="13" name="Text 10"/>
          <p:cNvSpPr/>
          <p:nvPr/>
        </p:nvSpPr>
        <p:spPr>
          <a:xfrm>
            <a:off x="914400" y="3612642"/>
            <a:ext cx="4724248" cy="201168"/>
          </a:xfrm>
          <a:prstGeom prst="rect">
            <a:avLst/>
          </a:prstGeom>
          <a:noFill/>
          <a:ln/>
        </p:spPr>
        <p:txBody>
          <a:bodyPr wrap="square" rtlCol="0" anchor="ctr"/>
          <a:lstStyle/>
          <a:p>
            <a:pPr indent="0" marL="0">
              <a:buNone/>
            </a:pPr>
            <a:r>
              <a:rPr lang="en-US" sz="950" b="1" spc="120" kern="0" dirty="0">
                <a:solidFill>
                  <a:srgbClr val="5B6B80"/>
                </a:solidFill>
                <a:latin typeface="Calibri" pitchFamily="34" charset="0"/>
                <a:ea typeface="Calibri" pitchFamily="34" charset="-122"/>
                <a:cs typeface="Calibri" pitchFamily="34" charset="-120"/>
              </a:rPr>
              <a:t>TARGETS</a:t>
            </a:r>
            <a:endParaRPr lang="en-US" sz="950" dirty="0"/>
          </a:p>
        </p:txBody>
      </p:sp>
      <p:sp>
        <p:nvSpPr>
          <p:cNvPr id="14" name="Text 11"/>
          <p:cNvSpPr/>
          <p:nvPr/>
        </p:nvSpPr>
        <p:spPr>
          <a:xfrm>
            <a:off x="914400" y="3832098"/>
            <a:ext cx="4724248" cy="490474"/>
          </a:xfrm>
          <a:prstGeom prst="rect">
            <a:avLst/>
          </a:prstGeom>
          <a:noFill/>
          <a:ln/>
        </p:spPr>
        <p:txBody>
          <a:bodyPr wrap="square" rtlCol="0" anchor="t"/>
          <a:lstStyle/>
          <a:p>
            <a:pPr indent="0" marL="0">
              <a:lnSpc>
                <a:spcPts val="1350"/>
              </a:lnSpc>
              <a:buNone/>
            </a:pPr>
            <a:r>
              <a:rPr lang="en-US" sz="1050" dirty="0">
                <a:solidFill>
                  <a:srgbClr val="0F2446"/>
                </a:solidFill>
                <a:latin typeface="Calibri" pitchFamily="34" charset="0"/>
                <a:ea typeface="Calibri" pitchFamily="34" charset="-122"/>
                <a:cs typeface="Calibri" pitchFamily="34" charset="-120"/>
              </a:rPr>
              <a:t>Elected officials, staff, and civic leadership throughout the county. Custom audience hand-built by Moxie. Est. 5–10k size.</a:t>
            </a:r>
            <a:endParaRPr lang="en-US" sz="1050" dirty="0"/>
          </a:p>
        </p:txBody>
      </p:sp>
      <p:sp>
        <p:nvSpPr>
          <p:cNvPr id="15" name="Text 12"/>
          <p:cNvSpPr/>
          <p:nvPr/>
        </p:nvSpPr>
        <p:spPr>
          <a:xfrm>
            <a:off x="914400" y="4359148"/>
            <a:ext cx="4724248" cy="201168"/>
          </a:xfrm>
          <a:prstGeom prst="rect">
            <a:avLst/>
          </a:prstGeom>
          <a:noFill/>
          <a:ln/>
        </p:spPr>
        <p:txBody>
          <a:bodyPr wrap="square" rtlCol="0" anchor="ctr"/>
          <a:lstStyle/>
          <a:p>
            <a:pPr indent="0" marL="0">
              <a:buNone/>
            </a:pPr>
            <a:r>
              <a:rPr lang="en-US" sz="950" b="1" spc="120" kern="0" dirty="0">
                <a:solidFill>
                  <a:srgbClr val="5B6B80"/>
                </a:solidFill>
                <a:latin typeface="Calibri" pitchFamily="34" charset="0"/>
                <a:ea typeface="Calibri" pitchFamily="34" charset="-122"/>
                <a:cs typeface="Calibri" pitchFamily="34" charset="-120"/>
              </a:rPr>
              <a:t>STRATEGIC GOAL</a:t>
            </a:r>
            <a:endParaRPr lang="en-US" sz="950" dirty="0"/>
          </a:p>
        </p:txBody>
      </p:sp>
      <p:sp>
        <p:nvSpPr>
          <p:cNvPr id="16" name="Text 13"/>
          <p:cNvSpPr/>
          <p:nvPr/>
        </p:nvSpPr>
        <p:spPr>
          <a:xfrm>
            <a:off x="914400" y="4578604"/>
            <a:ext cx="4724248" cy="490474"/>
          </a:xfrm>
          <a:prstGeom prst="rect">
            <a:avLst/>
          </a:prstGeom>
          <a:noFill/>
          <a:ln/>
        </p:spPr>
        <p:txBody>
          <a:bodyPr wrap="square" rtlCol="0" anchor="t"/>
          <a:lstStyle/>
          <a:p>
            <a:pPr indent="0" marL="0">
              <a:lnSpc>
                <a:spcPts val="1350"/>
              </a:lnSpc>
              <a:buNone/>
            </a:pPr>
            <a:r>
              <a:rPr lang="en-US" sz="1050" dirty="0">
                <a:solidFill>
                  <a:srgbClr val="0F2446"/>
                </a:solidFill>
                <a:latin typeface="Calibri" pitchFamily="34" charset="0"/>
                <a:ea typeface="Calibri" pitchFamily="34" charset="-122"/>
                <a:cs typeface="Calibri" pitchFamily="34" charset="-120"/>
              </a:rPr>
              <a:t>Constant pressure, extremely high frequency to manufacture the feel of a big moment.</a:t>
            </a:r>
            <a:endParaRPr lang="en-US" sz="1050" dirty="0"/>
          </a:p>
        </p:txBody>
      </p:sp>
      <p:sp>
        <p:nvSpPr>
          <p:cNvPr id="17" name="Text 14"/>
          <p:cNvSpPr/>
          <p:nvPr/>
        </p:nvSpPr>
        <p:spPr>
          <a:xfrm>
            <a:off x="914400" y="5105654"/>
            <a:ext cx="4724248" cy="201168"/>
          </a:xfrm>
          <a:prstGeom prst="rect">
            <a:avLst/>
          </a:prstGeom>
          <a:noFill/>
          <a:ln/>
        </p:spPr>
        <p:txBody>
          <a:bodyPr wrap="square" rtlCol="0" anchor="ctr"/>
          <a:lstStyle/>
          <a:p>
            <a:pPr indent="0" marL="0">
              <a:buNone/>
            </a:pPr>
            <a:r>
              <a:rPr lang="en-US" sz="950" b="1" spc="120" kern="0" dirty="0">
                <a:solidFill>
                  <a:srgbClr val="5B6B80"/>
                </a:solidFill>
                <a:latin typeface="Calibri" pitchFamily="34" charset="0"/>
                <a:ea typeface="Calibri" pitchFamily="34" charset="-122"/>
                <a:cs typeface="Calibri" pitchFamily="34" charset="-120"/>
              </a:rPr>
              <a:t>TACTICS</a:t>
            </a:r>
            <a:endParaRPr lang="en-US" sz="950" dirty="0"/>
          </a:p>
        </p:txBody>
      </p:sp>
      <p:sp>
        <p:nvSpPr>
          <p:cNvPr id="18" name="Text 15"/>
          <p:cNvSpPr/>
          <p:nvPr/>
        </p:nvSpPr>
        <p:spPr>
          <a:xfrm>
            <a:off x="914400" y="5325110"/>
            <a:ext cx="4724248" cy="490474"/>
          </a:xfrm>
          <a:prstGeom prst="rect">
            <a:avLst/>
          </a:prstGeom>
          <a:noFill/>
          <a:ln/>
        </p:spPr>
        <p:txBody>
          <a:bodyPr wrap="square" rtlCol="0" anchor="t"/>
          <a:lstStyle/>
          <a:p>
            <a:pPr indent="0" marL="0">
              <a:lnSpc>
                <a:spcPts val="1350"/>
              </a:lnSpc>
              <a:buNone/>
            </a:pPr>
            <a:r>
              <a:rPr lang="en-US" sz="1050" dirty="0">
                <a:solidFill>
                  <a:srgbClr val="0F2446"/>
                </a:solidFill>
                <a:latin typeface="Calibri" pitchFamily="34" charset="0"/>
                <a:ea typeface="Calibri" pitchFamily="34" charset="-122"/>
                <a:cs typeface="Calibri" pitchFamily="34" charset="-120"/>
              </a:rPr>
              <a:t>Streaming TV · Streaming Audio · Facebook · Instagram · LinkedIn · Online Video · Display</a:t>
            </a:r>
            <a:endParaRPr lang="en-US" sz="1050" dirty="0"/>
          </a:p>
        </p:txBody>
      </p:sp>
      <p:sp>
        <p:nvSpPr>
          <p:cNvPr id="19" name="Shape 16"/>
          <p:cNvSpPr/>
          <p:nvPr/>
        </p:nvSpPr>
        <p:spPr>
          <a:xfrm>
            <a:off x="6278728" y="2606802"/>
            <a:ext cx="5272888" cy="3382518"/>
          </a:xfrm>
          <a:prstGeom prst="roundRect">
            <a:avLst>
              <a:gd name="adj" fmla="val 2163"/>
            </a:avLst>
          </a:prstGeom>
          <a:solidFill>
            <a:srgbClr val="FFFFFF"/>
          </a:solidFill>
          <a:ln w="12700">
            <a:solidFill>
              <a:srgbClr val="D9E0EA"/>
            </a:solidFill>
            <a:prstDash val="solid"/>
          </a:ln>
        </p:spPr>
      </p:sp>
      <p:sp>
        <p:nvSpPr>
          <p:cNvPr id="20" name="Shape 17"/>
          <p:cNvSpPr/>
          <p:nvPr/>
        </p:nvSpPr>
        <p:spPr>
          <a:xfrm>
            <a:off x="6278728" y="2606802"/>
            <a:ext cx="5272888" cy="64008"/>
          </a:xfrm>
          <a:prstGeom prst="rect">
            <a:avLst/>
          </a:prstGeom>
          <a:solidFill>
            <a:srgbClr val="8AC440"/>
          </a:solidFill>
          <a:ln/>
        </p:spPr>
      </p:sp>
      <p:sp>
        <p:nvSpPr>
          <p:cNvPr id="21" name="Text 18"/>
          <p:cNvSpPr/>
          <p:nvPr/>
        </p:nvSpPr>
        <p:spPr>
          <a:xfrm>
            <a:off x="6553048" y="2807970"/>
            <a:ext cx="4724248" cy="256032"/>
          </a:xfrm>
          <a:prstGeom prst="rect">
            <a:avLst/>
          </a:prstGeom>
          <a:noFill/>
          <a:ln/>
        </p:spPr>
        <p:txBody>
          <a:bodyPr wrap="square" rtlCol="0" anchor="ctr"/>
          <a:lstStyle/>
          <a:p>
            <a:pPr indent="0" marL="0">
              <a:buNone/>
            </a:pPr>
            <a:r>
              <a:rPr lang="en-US" sz="1000" b="1" spc="150" kern="0" dirty="0">
                <a:solidFill>
                  <a:srgbClr val="8AC440"/>
                </a:solidFill>
                <a:latin typeface="Calibri" pitchFamily="34" charset="0"/>
                <a:ea typeface="Calibri" pitchFamily="34" charset="-122"/>
                <a:cs typeface="Calibri" pitchFamily="34" charset="-120"/>
              </a:rPr>
              <a:t>TRACK 2 · 12 WEEKS</a:t>
            </a:r>
            <a:endParaRPr lang="en-US" sz="1000" dirty="0"/>
          </a:p>
        </p:txBody>
      </p:sp>
      <p:sp>
        <p:nvSpPr>
          <p:cNvPr id="22" name="Text 19"/>
          <p:cNvSpPr/>
          <p:nvPr/>
        </p:nvSpPr>
        <p:spPr>
          <a:xfrm>
            <a:off x="6553048" y="3082290"/>
            <a:ext cx="4724248" cy="411480"/>
          </a:xfrm>
          <a:prstGeom prst="rect">
            <a:avLst/>
          </a:prstGeom>
          <a:noFill/>
          <a:ln/>
        </p:spPr>
        <p:txBody>
          <a:bodyPr wrap="square" rtlCol="0" anchor="ctr"/>
          <a:lstStyle/>
          <a:p>
            <a:pPr indent="0" marL="0">
              <a:buNone/>
            </a:pPr>
            <a:r>
              <a:rPr lang="en-US" sz="1900" b="1" dirty="0">
                <a:solidFill>
                  <a:srgbClr val="0F2446"/>
                </a:solidFill>
                <a:latin typeface="Georgia" pitchFamily="34" charset="0"/>
                <a:ea typeface="Georgia" pitchFamily="34" charset="-122"/>
                <a:cs typeface="Georgia" pitchFamily="34" charset="-120"/>
              </a:rPr>
              <a:t>Grassroots education &amp; mobilization</a:t>
            </a:r>
            <a:endParaRPr lang="en-US" sz="1900" dirty="0"/>
          </a:p>
        </p:txBody>
      </p:sp>
      <p:sp>
        <p:nvSpPr>
          <p:cNvPr id="23" name="Text 20"/>
          <p:cNvSpPr/>
          <p:nvPr/>
        </p:nvSpPr>
        <p:spPr>
          <a:xfrm>
            <a:off x="6553048" y="3612642"/>
            <a:ext cx="4724248" cy="201168"/>
          </a:xfrm>
          <a:prstGeom prst="rect">
            <a:avLst/>
          </a:prstGeom>
          <a:noFill/>
          <a:ln/>
        </p:spPr>
        <p:txBody>
          <a:bodyPr wrap="square" rtlCol="0" anchor="ctr"/>
          <a:lstStyle/>
          <a:p>
            <a:pPr indent="0" marL="0">
              <a:buNone/>
            </a:pPr>
            <a:r>
              <a:rPr lang="en-US" sz="950" b="1" spc="120" kern="0" dirty="0">
                <a:solidFill>
                  <a:srgbClr val="5B6B80"/>
                </a:solidFill>
                <a:latin typeface="Calibri" pitchFamily="34" charset="0"/>
                <a:ea typeface="Calibri" pitchFamily="34" charset="-122"/>
                <a:cs typeface="Calibri" pitchFamily="34" charset="-120"/>
              </a:rPr>
              <a:t>TARGETS</a:t>
            </a:r>
            <a:endParaRPr lang="en-US" sz="950" dirty="0"/>
          </a:p>
        </p:txBody>
      </p:sp>
      <p:sp>
        <p:nvSpPr>
          <p:cNvPr id="24" name="Text 21"/>
          <p:cNvSpPr/>
          <p:nvPr/>
        </p:nvSpPr>
        <p:spPr>
          <a:xfrm>
            <a:off x="6553048" y="3832098"/>
            <a:ext cx="4724248" cy="490474"/>
          </a:xfrm>
          <a:prstGeom prst="rect">
            <a:avLst/>
          </a:prstGeom>
          <a:noFill/>
          <a:ln/>
        </p:spPr>
        <p:txBody>
          <a:bodyPr wrap="square" rtlCol="0" anchor="t"/>
          <a:lstStyle/>
          <a:p>
            <a:pPr indent="0" marL="0">
              <a:lnSpc>
                <a:spcPts val="1350"/>
              </a:lnSpc>
              <a:buNone/>
            </a:pPr>
            <a:r>
              <a:rPr lang="en-US" sz="1050" dirty="0">
                <a:solidFill>
                  <a:srgbClr val="0F2446"/>
                </a:solidFill>
                <a:latin typeface="Calibri" pitchFamily="34" charset="0"/>
                <a:ea typeface="Calibri" pitchFamily="34" charset="-122"/>
                <a:cs typeface="Calibri" pitchFamily="34" charset="-120"/>
              </a:rPr>
              <a:t>Likely supporters based on polling and modeling data — excluding Solomon's strongest districts in Wards E and F, and excluding enviros.</a:t>
            </a:r>
            <a:endParaRPr lang="en-US" sz="1050" dirty="0"/>
          </a:p>
        </p:txBody>
      </p:sp>
      <p:sp>
        <p:nvSpPr>
          <p:cNvPr id="25" name="Text 22"/>
          <p:cNvSpPr/>
          <p:nvPr/>
        </p:nvSpPr>
        <p:spPr>
          <a:xfrm>
            <a:off x="6553048" y="4359148"/>
            <a:ext cx="4724248" cy="201168"/>
          </a:xfrm>
          <a:prstGeom prst="rect">
            <a:avLst/>
          </a:prstGeom>
          <a:noFill/>
          <a:ln/>
        </p:spPr>
        <p:txBody>
          <a:bodyPr wrap="square" rtlCol="0" anchor="ctr"/>
          <a:lstStyle/>
          <a:p>
            <a:pPr indent="0" marL="0">
              <a:buNone/>
            </a:pPr>
            <a:r>
              <a:rPr lang="en-US" sz="950" b="1" spc="120" kern="0" dirty="0">
                <a:solidFill>
                  <a:srgbClr val="5B6B80"/>
                </a:solidFill>
                <a:latin typeface="Calibri" pitchFamily="34" charset="0"/>
                <a:ea typeface="Calibri" pitchFamily="34" charset="-122"/>
                <a:cs typeface="Calibri" pitchFamily="34" charset="-120"/>
              </a:rPr>
              <a:t>STRATEGIC GOAL</a:t>
            </a:r>
            <a:endParaRPr lang="en-US" sz="950" dirty="0"/>
          </a:p>
        </p:txBody>
      </p:sp>
      <p:sp>
        <p:nvSpPr>
          <p:cNvPr id="26" name="Text 23"/>
          <p:cNvSpPr/>
          <p:nvPr/>
        </p:nvSpPr>
        <p:spPr>
          <a:xfrm>
            <a:off x="6553048" y="4578604"/>
            <a:ext cx="4724248" cy="490474"/>
          </a:xfrm>
          <a:prstGeom prst="rect">
            <a:avLst/>
          </a:prstGeom>
          <a:noFill/>
          <a:ln/>
        </p:spPr>
        <p:txBody>
          <a:bodyPr wrap="square" rtlCol="0" anchor="t"/>
          <a:lstStyle/>
          <a:p>
            <a:pPr indent="0" marL="0">
              <a:lnSpc>
                <a:spcPts val="1350"/>
              </a:lnSpc>
              <a:buNone/>
            </a:pPr>
            <a:r>
              <a:rPr lang="en-US" sz="1050" dirty="0">
                <a:solidFill>
                  <a:srgbClr val="0F2446"/>
                </a:solidFill>
                <a:latin typeface="Calibri" pitchFamily="34" charset="0"/>
                <a:ea typeface="Calibri" pitchFamily="34" charset="-122"/>
                <a:cs typeface="Calibri" pitchFamily="34" charset="-120"/>
              </a:rPr>
              <a:t>Weeks 1–6 education to all active registered Dems; weeks 7–12 mobilization and petition signatures.</a:t>
            </a:r>
            <a:endParaRPr lang="en-US" sz="1050" dirty="0"/>
          </a:p>
        </p:txBody>
      </p:sp>
      <p:sp>
        <p:nvSpPr>
          <p:cNvPr id="27" name="Text 24"/>
          <p:cNvSpPr/>
          <p:nvPr/>
        </p:nvSpPr>
        <p:spPr>
          <a:xfrm>
            <a:off x="6553048" y="5105654"/>
            <a:ext cx="4724248" cy="201168"/>
          </a:xfrm>
          <a:prstGeom prst="rect">
            <a:avLst/>
          </a:prstGeom>
          <a:noFill/>
          <a:ln/>
        </p:spPr>
        <p:txBody>
          <a:bodyPr wrap="square" rtlCol="0" anchor="ctr"/>
          <a:lstStyle/>
          <a:p>
            <a:pPr indent="0" marL="0">
              <a:buNone/>
            </a:pPr>
            <a:r>
              <a:rPr lang="en-US" sz="950" b="1" spc="120" kern="0" dirty="0">
                <a:solidFill>
                  <a:srgbClr val="5B6B80"/>
                </a:solidFill>
                <a:latin typeface="Calibri" pitchFamily="34" charset="0"/>
                <a:ea typeface="Calibri" pitchFamily="34" charset="-122"/>
                <a:cs typeface="Calibri" pitchFamily="34" charset="-120"/>
              </a:rPr>
              <a:t>TACTICS</a:t>
            </a:r>
            <a:endParaRPr lang="en-US" sz="950" dirty="0"/>
          </a:p>
        </p:txBody>
      </p:sp>
      <p:sp>
        <p:nvSpPr>
          <p:cNvPr id="28" name="Text 25"/>
          <p:cNvSpPr/>
          <p:nvPr/>
        </p:nvSpPr>
        <p:spPr>
          <a:xfrm>
            <a:off x="6553048" y="5325110"/>
            <a:ext cx="4724248" cy="490474"/>
          </a:xfrm>
          <a:prstGeom prst="rect">
            <a:avLst/>
          </a:prstGeom>
          <a:noFill/>
          <a:ln/>
        </p:spPr>
        <p:txBody>
          <a:bodyPr wrap="square" rtlCol="0" anchor="t"/>
          <a:lstStyle/>
          <a:p>
            <a:pPr indent="0" marL="0">
              <a:lnSpc>
                <a:spcPts val="1350"/>
              </a:lnSpc>
              <a:buNone/>
            </a:pPr>
            <a:r>
              <a:rPr lang="en-US" sz="1050" dirty="0">
                <a:solidFill>
                  <a:srgbClr val="0F2446"/>
                </a:solidFill>
                <a:latin typeface="Calibri" pitchFamily="34" charset="0"/>
                <a:ea typeface="Calibri" pitchFamily="34" charset="-122"/>
                <a:cs typeface="Calibri" pitchFamily="34" charset="-120"/>
              </a:rPr>
              <a:t>Meta · Streaming TV · Streaming Audio · Online Video · Display · Search · CRM</a:t>
            </a:r>
            <a:endParaRPr lang="en-US" sz="10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F244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632808" y="2011680"/>
            <a:ext cx="2926080" cy="1655064"/>
          </a:xfrm>
          <a:prstGeom prst="rect">
            <a:avLst/>
          </a:prstGeom>
        </p:spPr>
      </p:pic>
      <p:sp>
        <p:nvSpPr>
          <p:cNvPr id="3" name="Text 0"/>
          <p:cNvSpPr/>
          <p:nvPr/>
        </p:nvSpPr>
        <p:spPr>
          <a:xfrm>
            <a:off x="0" y="3931920"/>
            <a:ext cx="12191695" cy="548640"/>
          </a:xfrm>
          <a:prstGeom prst="rect">
            <a:avLst/>
          </a:prstGeom>
          <a:noFill/>
          <a:ln/>
        </p:spPr>
        <p:txBody>
          <a:bodyPr wrap="square" rtlCol="0" anchor="ctr"/>
          <a:lstStyle/>
          <a:p>
            <a:pPr algn="ctr" indent="0" marL="0">
              <a:buNone/>
            </a:pPr>
            <a:r>
              <a:rPr lang="en-US" sz="3000" b="1" dirty="0">
                <a:solidFill>
                  <a:srgbClr val="FFFFFF"/>
                </a:solidFill>
                <a:latin typeface="Georgia" pitchFamily="34" charset="0"/>
                <a:ea typeface="Georgia" pitchFamily="34" charset="-122"/>
                <a:cs typeface="Georgia" pitchFamily="34" charset="-120"/>
              </a:rPr>
              <a:t>Public land, kept public.</a:t>
            </a:r>
            <a:endParaRPr lang="en-US" sz="3000" dirty="0"/>
          </a:p>
        </p:txBody>
      </p:sp>
      <p:sp>
        <p:nvSpPr>
          <p:cNvPr id="4" name="Text 1"/>
          <p:cNvSpPr/>
          <p:nvPr/>
        </p:nvSpPr>
        <p:spPr>
          <a:xfrm>
            <a:off x="0" y="4526280"/>
            <a:ext cx="12191695" cy="457200"/>
          </a:xfrm>
          <a:prstGeom prst="rect">
            <a:avLst/>
          </a:prstGeom>
          <a:noFill/>
          <a:ln/>
        </p:spPr>
        <p:txBody>
          <a:bodyPr wrap="square" rtlCol="0" anchor="ctr"/>
          <a:lstStyle/>
          <a:p>
            <a:pPr algn="ctr" indent="0" marL="0">
              <a:buNone/>
            </a:pPr>
            <a:r>
              <a:rPr lang="en-US" sz="2400" b="1" dirty="0">
                <a:solidFill>
                  <a:srgbClr val="8AC440"/>
                </a:solidFill>
                <a:latin typeface="Georgia" pitchFamily="34" charset="0"/>
                <a:ea typeface="Georgia" pitchFamily="34" charset="-122"/>
                <a:cs typeface="Georgia" pitchFamily="34" charset="-120"/>
              </a:rPr>
              <a:t>A better park for all.</a:t>
            </a:r>
            <a:endParaRPr lang="en-US" sz="2400" dirty="0"/>
          </a:p>
        </p:txBody>
      </p:sp>
      <p:sp>
        <p:nvSpPr>
          <p:cNvPr id="5" name="Text 2"/>
          <p:cNvSpPr/>
          <p:nvPr/>
        </p:nvSpPr>
        <p:spPr>
          <a:xfrm>
            <a:off x="0" y="5669280"/>
            <a:ext cx="12191695" cy="365760"/>
          </a:xfrm>
          <a:prstGeom prst="rect">
            <a:avLst/>
          </a:prstGeom>
          <a:noFill/>
          <a:ln/>
        </p:spPr>
        <p:txBody>
          <a:bodyPr wrap="square" rtlCol="0" anchor="ctr"/>
          <a:lstStyle/>
          <a:p>
            <a:pPr algn="ctr" indent="0" marL="0">
              <a:buNone/>
            </a:pPr>
            <a:r>
              <a:rPr lang="en-US" sz="1200" dirty="0">
                <a:solidFill>
                  <a:srgbClr val="8FA6C4"/>
                </a:solidFill>
                <a:latin typeface="Calibri" pitchFamily="34" charset="0"/>
                <a:ea typeface="Calibri" pitchFamily="34" charset="-122"/>
                <a:cs typeface="Calibri" pitchFamily="34" charset="-120"/>
              </a:rPr>
              <a:t>Moxie Strategies · Campaign Creative Plan v4</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CORE IDEAS</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2</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Three ideas hold up everything.</a:t>
            </a:r>
            <a:endParaRPr lang="en-US" sz="3000" dirty="0"/>
          </a:p>
        </p:txBody>
      </p:sp>
      <p:sp>
        <p:nvSpPr>
          <p:cNvPr id="8" name="Shape 5"/>
          <p:cNvSpPr/>
          <p:nvPr/>
        </p:nvSpPr>
        <p:spPr>
          <a:xfrm>
            <a:off x="640080" y="2076450"/>
            <a:ext cx="3423818" cy="2377440"/>
          </a:xfrm>
          <a:prstGeom prst="roundRect">
            <a:avLst>
              <a:gd name="adj" fmla="val 3077"/>
            </a:avLst>
          </a:prstGeom>
          <a:solidFill>
            <a:srgbClr val="FFFFFF"/>
          </a:solidFill>
          <a:ln w="12700">
            <a:solidFill>
              <a:srgbClr val="D9E0EA"/>
            </a:solidFill>
            <a:prstDash val="solid"/>
          </a:ln>
        </p:spPr>
      </p:sp>
      <p:sp>
        <p:nvSpPr>
          <p:cNvPr id="9" name="Shape 6"/>
          <p:cNvSpPr/>
          <p:nvPr/>
        </p:nvSpPr>
        <p:spPr>
          <a:xfrm>
            <a:off x="640080" y="2076450"/>
            <a:ext cx="3423818" cy="64008"/>
          </a:xfrm>
          <a:prstGeom prst="rect">
            <a:avLst/>
          </a:prstGeom>
          <a:solidFill>
            <a:srgbClr val="A94599"/>
          </a:solidFill>
          <a:ln/>
        </p:spPr>
      </p:sp>
      <p:sp>
        <p:nvSpPr>
          <p:cNvPr id="10" name="Text 7"/>
          <p:cNvSpPr/>
          <p:nvPr/>
        </p:nvSpPr>
        <p:spPr>
          <a:xfrm>
            <a:off x="896112" y="2222754"/>
            <a:ext cx="2911754" cy="228600"/>
          </a:xfrm>
          <a:prstGeom prst="rect">
            <a:avLst/>
          </a:prstGeom>
          <a:noFill/>
          <a:ln/>
        </p:spPr>
        <p:txBody>
          <a:bodyPr wrap="square" rtlCol="0" anchor="ctr"/>
          <a:lstStyle/>
          <a:p>
            <a:pPr indent="0" marL="0">
              <a:buNone/>
            </a:pPr>
            <a:r>
              <a:rPr lang="en-US" sz="1000" b="1" spc="150" kern="0" dirty="0">
                <a:solidFill>
                  <a:srgbClr val="A94599"/>
                </a:solidFill>
                <a:latin typeface="Calibri" pitchFamily="34" charset="0"/>
                <a:ea typeface="Calibri" pitchFamily="34" charset="-122"/>
                <a:cs typeface="Calibri" pitchFamily="34" charset="-120"/>
              </a:rPr>
              <a:t>01</a:t>
            </a:r>
            <a:endParaRPr lang="en-US" sz="1000" dirty="0"/>
          </a:p>
        </p:txBody>
      </p:sp>
      <p:sp>
        <p:nvSpPr>
          <p:cNvPr id="11" name="Text 8"/>
          <p:cNvSpPr/>
          <p:nvPr/>
        </p:nvSpPr>
        <p:spPr>
          <a:xfrm>
            <a:off x="896112" y="2469642"/>
            <a:ext cx="2911754"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More Park for More People</a:t>
            </a:r>
            <a:endParaRPr lang="en-US" sz="1600" dirty="0"/>
          </a:p>
        </p:txBody>
      </p:sp>
      <p:sp>
        <p:nvSpPr>
          <p:cNvPr id="12" name="Text 9"/>
          <p:cNvSpPr/>
          <p:nvPr/>
        </p:nvSpPr>
        <p:spPr>
          <a:xfrm>
            <a:off x="896112" y="3091434"/>
            <a:ext cx="2911754" cy="1197864"/>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Every resident deserves a great park — regardless of age, zip code, or how they choose to use it.</a:t>
            </a:r>
            <a:endParaRPr lang="en-US" sz="1200" dirty="0"/>
          </a:p>
        </p:txBody>
      </p:sp>
      <p:sp>
        <p:nvSpPr>
          <p:cNvPr id="13" name="Shape 10"/>
          <p:cNvSpPr/>
          <p:nvPr/>
        </p:nvSpPr>
        <p:spPr>
          <a:xfrm>
            <a:off x="4383938" y="2076450"/>
            <a:ext cx="3423818" cy="2377440"/>
          </a:xfrm>
          <a:prstGeom prst="roundRect">
            <a:avLst>
              <a:gd name="adj" fmla="val 3077"/>
            </a:avLst>
          </a:prstGeom>
          <a:solidFill>
            <a:srgbClr val="FFFFFF"/>
          </a:solidFill>
          <a:ln w="12700">
            <a:solidFill>
              <a:srgbClr val="D9E0EA"/>
            </a:solidFill>
            <a:prstDash val="solid"/>
          </a:ln>
        </p:spPr>
      </p:sp>
      <p:sp>
        <p:nvSpPr>
          <p:cNvPr id="14" name="Shape 11"/>
          <p:cNvSpPr/>
          <p:nvPr/>
        </p:nvSpPr>
        <p:spPr>
          <a:xfrm>
            <a:off x="4383938" y="2076450"/>
            <a:ext cx="3423818" cy="64008"/>
          </a:xfrm>
          <a:prstGeom prst="rect">
            <a:avLst/>
          </a:prstGeom>
          <a:solidFill>
            <a:srgbClr val="0B59A6"/>
          </a:solidFill>
          <a:ln/>
        </p:spPr>
      </p:sp>
      <p:sp>
        <p:nvSpPr>
          <p:cNvPr id="15" name="Text 12"/>
          <p:cNvSpPr/>
          <p:nvPr/>
        </p:nvSpPr>
        <p:spPr>
          <a:xfrm>
            <a:off x="4639970" y="2222754"/>
            <a:ext cx="2911754" cy="228600"/>
          </a:xfrm>
          <a:prstGeom prst="rect">
            <a:avLst/>
          </a:prstGeom>
          <a:noFill/>
          <a:ln/>
        </p:spPr>
        <p:txBody>
          <a:bodyPr wrap="square" rtlCol="0" anchor="ctr"/>
          <a:lstStyle/>
          <a:p>
            <a:pPr indent="0" marL="0">
              <a:buNone/>
            </a:pPr>
            <a:r>
              <a:rPr lang="en-US" sz="1000" b="1" spc="150" kern="0" dirty="0">
                <a:solidFill>
                  <a:srgbClr val="0B59A6"/>
                </a:solidFill>
                <a:latin typeface="Calibri" pitchFamily="34" charset="0"/>
                <a:ea typeface="Calibri" pitchFamily="34" charset="-122"/>
                <a:cs typeface="Calibri" pitchFamily="34" charset="-120"/>
              </a:rPr>
              <a:t>02</a:t>
            </a:r>
            <a:endParaRPr lang="en-US" sz="1000" dirty="0"/>
          </a:p>
        </p:txBody>
      </p:sp>
      <p:sp>
        <p:nvSpPr>
          <p:cNvPr id="16" name="Text 13"/>
          <p:cNvSpPr/>
          <p:nvPr/>
        </p:nvSpPr>
        <p:spPr>
          <a:xfrm>
            <a:off x="4639970" y="2469642"/>
            <a:ext cx="2911754"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Public Land Stays Public</a:t>
            </a:r>
            <a:endParaRPr lang="en-US" sz="1600" dirty="0"/>
          </a:p>
        </p:txBody>
      </p:sp>
      <p:sp>
        <p:nvSpPr>
          <p:cNvPr id="17" name="Text 14"/>
          <p:cNvSpPr/>
          <p:nvPr/>
        </p:nvSpPr>
        <p:spPr>
          <a:xfrm>
            <a:off x="4639970" y="3091434"/>
            <a:ext cx="2911754" cy="1197864"/>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230 acres of Liberty State Park belong to the people of New Jersey — not to private interests. Public land is a public right, and it stays that way.</a:t>
            </a:r>
            <a:endParaRPr lang="en-US" sz="1200" dirty="0"/>
          </a:p>
        </p:txBody>
      </p:sp>
      <p:sp>
        <p:nvSpPr>
          <p:cNvPr id="18" name="Shape 15"/>
          <p:cNvSpPr/>
          <p:nvPr/>
        </p:nvSpPr>
        <p:spPr>
          <a:xfrm>
            <a:off x="8127797" y="2076450"/>
            <a:ext cx="3423818" cy="2377440"/>
          </a:xfrm>
          <a:prstGeom prst="roundRect">
            <a:avLst>
              <a:gd name="adj" fmla="val 3077"/>
            </a:avLst>
          </a:prstGeom>
          <a:solidFill>
            <a:srgbClr val="FFFFFF"/>
          </a:solidFill>
          <a:ln w="12700">
            <a:solidFill>
              <a:srgbClr val="D9E0EA"/>
            </a:solidFill>
            <a:prstDash val="solid"/>
          </a:ln>
        </p:spPr>
      </p:sp>
      <p:sp>
        <p:nvSpPr>
          <p:cNvPr id="19" name="Shape 16"/>
          <p:cNvSpPr/>
          <p:nvPr/>
        </p:nvSpPr>
        <p:spPr>
          <a:xfrm>
            <a:off x="8127797" y="2076450"/>
            <a:ext cx="3423818" cy="64008"/>
          </a:xfrm>
          <a:prstGeom prst="rect">
            <a:avLst/>
          </a:prstGeom>
          <a:solidFill>
            <a:srgbClr val="8AC440"/>
          </a:solidFill>
          <a:ln/>
        </p:spPr>
      </p:sp>
      <p:sp>
        <p:nvSpPr>
          <p:cNvPr id="20" name="Text 17"/>
          <p:cNvSpPr/>
          <p:nvPr/>
        </p:nvSpPr>
        <p:spPr>
          <a:xfrm>
            <a:off x="8383829" y="2222754"/>
            <a:ext cx="2911754" cy="228600"/>
          </a:xfrm>
          <a:prstGeom prst="rect">
            <a:avLst/>
          </a:prstGeom>
          <a:noFill/>
          <a:ln/>
        </p:spPr>
        <p:txBody>
          <a:bodyPr wrap="square" rtlCol="0" anchor="ctr"/>
          <a:lstStyle/>
          <a:p>
            <a:pPr indent="0" marL="0">
              <a:buNone/>
            </a:pPr>
            <a:r>
              <a:rPr lang="en-US" sz="1000" b="1" spc="150" kern="0" dirty="0">
                <a:solidFill>
                  <a:srgbClr val="8AC440"/>
                </a:solidFill>
                <a:latin typeface="Calibri" pitchFamily="34" charset="0"/>
                <a:ea typeface="Calibri" pitchFamily="34" charset="-122"/>
                <a:cs typeface="Calibri" pitchFamily="34" charset="-120"/>
              </a:rPr>
              <a:t>03</a:t>
            </a:r>
            <a:endParaRPr lang="en-US" sz="1000" dirty="0"/>
          </a:p>
        </p:txBody>
      </p:sp>
      <p:sp>
        <p:nvSpPr>
          <p:cNvPr id="21" name="Text 18"/>
          <p:cNvSpPr/>
          <p:nvPr/>
        </p:nvSpPr>
        <p:spPr>
          <a:xfrm>
            <a:off x="8383829" y="2469642"/>
            <a:ext cx="2911754"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Clean Up the Fenced Land</a:t>
            </a:r>
            <a:endParaRPr lang="en-US" sz="1600" dirty="0"/>
          </a:p>
        </p:txBody>
      </p:sp>
      <p:sp>
        <p:nvSpPr>
          <p:cNvPr id="22" name="Text 19"/>
          <p:cNvSpPr/>
          <p:nvPr/>
        </p:nvSpPr>
        <p:spPr>
          <a:xfrm>
            <a:off x="8383829" y="3091434"/>
            <a:ext cx="2911754" cy="1197864"/>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After 50 years behind a chain-link fence, it's time to remediate the land and open it up.</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OUR MISSION</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3</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104394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Built to serve the community. Owned by the public.</a:t>
            </a:r>
            <a:endParaRPr lang="en-US" sz="3000" dirty="0"/>
          </a:p>
        </p:txBody>
      </p:sp>
      <p:sp>
        <p:nvSpPr>
          <p:cNvPr id="8" name="Shape 5"/>
          <p:cNvSpPr/>
          <p:nvPr/>
        </p:nvSpPr>
        <p:spPr>
          <a:xfrm>
            <a:off x="640080" y="2644140"/>
            <a:ext cx="10911535" cy="3291840"/>
          </a:xfrm>
          <a:prstGeom prst="roundRect">
            <a:avLst>
              <a:gd name="adj" fmla="val 2778"/>
            </a:avLst>
          </a:prstGeom>
          <a:solidFill>
            <a:srgbClr val="F4F6F9"/>
          </a:solidFill>
          <a:ln w="12700">
            <a:solidFill>
              <a:srgbClr val="D9E0EA"/>
            </a:solidFill>
            <a:prstDash val="solid"/>
          </a:ln>
        </p:spPr>
      </p:sp>
      <p:sp>
        <p:nvSpPr>
          <p:cNvPr id="9" name="Text 6"/>
          <p:cNvSpPr/>
          <p:nvPr/>
        </p:nvSpPr>
        <p:spPr>
          <a:xfrm>
            <a:off x="1097280" y="3009900"/>
            <a:ext cx="9997135" cy="2194560"/>
          </a:xfrm>
          <a:prstGeom prst="rect">
            <a:avLst/>
          </a:prstGeom>
          <a:noFill/>
          <a:ln/>
        </p:spPr>
        <p:txBody>
          <a:bodyPr wrap="square" rtlCol="0" anchor="t"/>
          <a:lstStyle/>
          <a:p>
            <a:pPr indent="0" marL="0">
              <a:lnSpc>
                <a:spcPts val="2400"/>
              </a:lnSpc>
              <a:buNone/>
            </a:pPr>
            <a:r>
              <a:rPr lang="en-US" sz="1500" b="1" dirty="0">
                <a:solidFill>
                  <a:srgbClr val="0F2446"/>
                </a:solidFill>
                <a:latin typeface="Calibri" pitchFamily="34" charset="0"/>
                <a:ea typeface="Calibri" pitchFamily="34" charset="-122"/>
                <a:cs typeface="Calibri" pitchFamily="34" charset="-120"/>
              </a:rPr>
              <a:t>A Better Park for All</a:t>
            </a:r>
            <a:pPr indent="0" marL="0">
              <a:lnSpc>
                <a:spcPts val="2400"/>
              </a:lnSpc>
              <a:buNone/>
            </a:pPr>
            <a:r>
              <a:rPr lang="en-US" sz="1500" dirty="0">
                <a:solidFill>
                  <a:srgbClr val="0F2446"/>
                </a:solidFill>
                <a:latin typeface="Calibri" pitchFamily="34" charset="0"/>
                <a:ea typeface="Calibri" pitchFamily="34" charset="-122"/>
                <a:cs typeface="Calibri" pitchFamily="34" charset="-120"/>
              </a:rPr>
              <a:t> is a coalition of Jersey City, Hudson County, and statewide residents fighting to reclaim Liberty State Park's 230 fenced, polluted acres for the public. Public land is a public right.
</a:t>
            </a:r>
            <a:pPr indent="0" marL="0">
              <a:lnSpc>
                <a:spcPts val="2400"/>
              </a:lnSpc>
              <a:buNone/>
            </a:pPr>
            <a:r>
              <a:rPr lang="en-US" sz="1500" dirty="0">
                <a:solidFill>
                  <a:srgbClr val="5B6B80"/>
                </a:solidFill>
                <a:latin typeface="Calibri" pitchFamily="34" charset="0"/>
                <a:ea typeface="Calibri" pitchFamily="34" charset="-122"/>
                <a:cs typeface="Calibri" pitchFamily="34" charset="-120"/>
              </a:rPr>
              <a:t>We fight for a park where kids play on real fields, tracks, and multi-use courts; youth leagues have room to compete; seniors and neighbors gather year-round in community spaces; and the park's natural land welcomes birders, walkers, and anyone who needs a breath of fresh air.</a:t>
            </a:r>
            <a:endParaRPr lang="en-US" sz="1500" dirty="0"/>
          </a:p>
        </p:txBody>
      </p:sp>
      <p:sp>
        <p:nvSpPr>
          <p:cNvPr id="10" name="Text 7"/>
          <p:cNvSpPr/>
          <p:nvPr/>
        </p:nvSpPr>
        <p:spPr>
          <a:xfrm>
            <a:off x="1097280" y="5295900"/>
            <a:ext cx="9997135" cy="457200"/>
          </a:xfrm>
          <a:prstGeom prst="rect">
            <a:avLst/>
          </a:prstGeom>
          <a:noFill/>
          <a:ln/>
        </p:spPr>
        <p:txBody>
          <a:bodyPr wrap="square" rtlCol="0" anchor="ctr"/>
          <a:lstStyle/>
          <a:p>
            <a:pPr indent="0" marL="0">
              <a:buNone/>
            </a:pPr>
            <a:r>
              <a:rPr lang="en-US" sz="2200" b="1" dirty="0">
                <a:solidFill>
                  <a:srgbClr val="0B59A6"/>
                </a:solidFill>
                <a:latin typeface="Georgia" pitchFamily="34" charset="0"/>
                <a:ea typeface="Georgia" pitchFamily="34" charset="-122"/>
                <a:cs typeface="Georgia" pitchFamily="34" charset="-120"/>
              </a:rPr>
              <a:t>A Better Park for All.</a:t>
            </a:r>
            <a:endParaRPr lang="en-US"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CREATIVE ASSET OVERVIEW</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4</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Six workstreams.</a:t>
            </a:r>
            <a:endParaRPr lang="en-US" sz="3000" dirty="0"/>
          </a:p>
        </p:txBody>
      </p:sp>
      <p:sp>
        <p:nvSpPr>
          <p:cNvPr id="8" name="Shape 5"/>
          <p:cNvSpPr/>
          <p:nvPr/>
        </p:nvSpPr>
        <p:spPr>
          <a:xfrm>
            <a:off x="640080" y="2076450"/>
            <a:ext cx="3423818" cy="1910715"/>
          </a:xfrm>
          <a:prstGeom prst="roundRect">
            <a:avLst>
              <a:gd name="adj" fmla="val 3829"/>
            </a:avLst>
          </a:prstGeom>
          <a:solidFill>
            <a:srgbClr val="FFFFFF"/>
          </a:solidFill>
          <a:ln w="12700">
            <a:solidFill>
              <a:srgbClr val="D9E0EA"/>
            </a:solidFill>
            <a:prstDash val="solid"/>
          </a:ln>
        </p:spPr>
      </p:sp>
      <p:sp>
        <p:nvSpPr>
          <p:cNvPr id="9" name="Shape 6"/>
          <p:cNvSpPr/>
          <p:nvPr/>
        </p:nvSpPr>
        <p:spPr>
          <a:xfrm>
            <a:off x="640080" y="2076450"/>
            <a:ext cx="3423818" cy="64008"/>
          </a:xfrm>
          <a:prstGeom prst="rect">
            <a:avLst/>
          </a:prstGeom>
          <a:solidFill>
            <a:srgbClr val="A94599"/>
          </a:solidFill>
          <a:ln/>
        </p:spPr>
      </p:sp>
      <p:sp>
        <p:nvSpPr>
          <p:cNvPr id="10" name="Text 7"/>
          <p:cNvSpPr/>
          <p:nvPr/>
        </p:nvSpPr>
        <p:spPr>
          <a:xfrm>
            <a:off x="896112" y="2222754"/>
            <a:ext cx="2911754" cy="228600"/>
          </a:xfrm>
          <a:prstGeom prst="rect">
            <a:avLst/>
          </a:prstGeom>
          <a:noFill/>
          <a:ln/>
        </p:spPr>
        <p:txBody>
          <a:bodyPr wrap="square" rtlCol="0" anchor="ctr"/>
          <a:lstStyle/>
          <a:p>
            <a:pPr indent="0" marL="0">
              <a:buNone/>
            </a:pPr>
            <a:r>
              <a:rPr lang="en-US" sz="1000" b="1" spc="150" kern="0" dirty="0">
                <a:solidFill>
                  <a:srgbClr val="A94599"/>
                </a:solidFill>
                <a:latin typeface="Calibri" pitchFamily="34" charset="0"/>
                <a:ea typeface="Calibri" pitchFamily="34" charset="-122"/>
                <a:cs typeface="Calibri" pitchFamily="34" charset="-120"/>
              </a:rPr>
              <a:t>01</a:t>
            </a:r>
            <a:endParaRPr lang="en-US" sz="1000" dirty="0"/>
          </a:p>
        </p:txBody>
      </p:sp>
      <p:sp>
        <p:nvSpPr>
          <p:cNvPr id="11" name="Text 8"/>
          <p:cNvSpPr/>
          <p:nvPr/>
        </p:nvSpPr>
        <p:spPr>
          <a:xfrm>
            <a:off x="896112" y="2469642"/>
            <a:ext cx="2911754" cy="274320"/>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Landing Page</a:t>
            </a:r>
            <a:endParaRPr lang="en-US" sz="1600" dirty="0"/>
          </a:p>
        </p:txBody>
      </p:sp>
      <p:sp>
        <p:nvSpPr>
          <p:cNvPr id="12" name="Text 9"/>
          <p:cNvSpPr/>
          <p:nvPr/>
        </p:nvSpPr>
        <p:spPr>
          <a:xfrm>
            <a:off x="896112" y="2835402"/>
            <a:ext cx="2911754" cy="987171"/>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Digital home for all audiences to learn more and get involved.</a:t>
            </a:r>
            <a:endParaRPr lang="en-US" sz="1200" dirty="0"/>
          </a:p>
        </p:txBody>
      </p:sp>
      <p:sp>
        <p:nvSpPr>
          <p:cNvPr id="13" name="Shape 10"/>
          <p:cNvSpPr/>
          <p:nvPr/>
        </p:nvSpPr>
        <p:spPr>
          <a:xfrm>
            <a:off x="4383938" y="2076450"/>
            <a:ext cx="3423818" cy="1910715"/>
          </a:xfrm>
          <a:prstGeom prst="roundRect">
            <a:avLst>
              <a:gd name="adj" fmla="val 3829"/>
            </a:avLst>
          </a:prstGeom>
          <a:solidFill>
            <a:srgbClr val="FFFFFF"/>
          </a:solidFill>
          <a:ln w="12700">
            <a:solidFill>
              <a:srgbClr val="D9E0EA"/>
            </a:solidFill>
            <a:prstDash val="solid"/>
          </a:ln>
        </p:spPr>
      </p:sp>
      <p:sp>
        <p:nvSpPr>
          <p:cNvPr id="14" name="Shape 11"/>
          <p:cNvSpPr/>
          <p:nvPr/>
        </p:nvSpPr>
        <p:spPr>
          <a:xfrm>
            <a:off x="4383938" y="2076450"/>
            <a:ext cx="3423818" cy="64008"/>
          </a:xfrm>
          <a:prstGeom prst="rect">
            <a:avLst/>
          </a:prstGeom>
          <a:solidFill>
            <a:srgbClr val="0B59A6"/>
          </a:solidFill>
          <a:ln/>
        </p:spPr>
      </p:sp>
      <p:sp>
        <p:nvSpPr>
          <p:cNvPr id="15" name="Text 12"/>
          <p:cNvSpPr/>
          <p:nvPr/>
        </p:nvSpPr>
        <p:spPr>
          <a:xfrm>
            <a:off x="4639970" y="2222754"/>
            <a:ext cx="2911754" cy="228600"/>
          </a:xfrm>
          <a:prstGeom prst="rect">
            <a:avLst/>
          </a:prstGeom>
          <a:noFill/>
          <a:ln/>
        </p:spPr>
        <p:txBody>
          <a:bodyPr wrap="square" rtlCol="0" anchor="ctr"/>
          <a:lstStyle/>
          <a:p>
            <a:pPr indent="0" marL="0">
              <a:buNone/>
            </a:pPr>
            <a:r>
              <a:rPr lang="en-US" sz="1000" b="1" spc="150" kern="0" dirty="0">
                <a:solidFill>
                  <a:srgbClr val="0B59A6"/>
                </a:solidFill>
                <a:latin typeface="Calibri" pitchFamily="34" charset="0"/>
                <a:ea typeface="Calibri" pitchFamily="34" charset="-122"/>
                <a:cs typeface="Calibri" pitchFamily="34" charset="-120"/>
              </a:rPr>
              <a:t>02</a:t>
            </a:r>
            <a:endParaRPr lang="en-US" sz="1000" dirty="0"/>
          </a:p>
        </p:txBody>
      </p:sp>
      <p:sp>
        <p:nvSpPr>
          <p:cNvPr id="16" name="Text 13"/>
          <p:cNvSpPr/>
          <p:nvPr/>
        </p:nvSpPr>
        <p:spPr>
          <a:xfrm>
            <a:off x="4639970" y="2469642"/>
            <a:ext cx="2911754"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Table-Setter Video</a:t>
            </a:r>
            <a:endParaRPr lang="en-US" sz="1600" dirty="0"/>
          </a:p>
        </p:txBody>
      </p:sp>
      <p:sp>
        <p:nvSpPr>
          <p:cNvPr id="17" name="Text 14"/>
          <p:cNvSpPr/>
          <p:nvPr/>
        </p:nvSpPr>
        <p:spPr>
          <a:xfrm>
            <a:off x="4639970" y="3091434"/>
            <a:ext cx="2911754" cy="731139"/>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A :30 spot explaining the problem, the coalition, and the vision.</a:t>
            </a:r>
            <a:endParaRPr lang="en-US" sz="1200" dirty="0"/>
          </a:p>
        </p:txBody>
      </p:sp>
      <p:sp>
        <p:nvSpPr>
          <p:cNvPr id="18" name="Shape 15"/>
          <p:cNvSpPr/>
          <p:nvPr/>
        </p:nvSpPr>
        <p:spPr>
          <a:xfrm>
            <a:off x="8127797" y="2076450"/>
            <a:ext cx="3423818" cy="1910715"/>
          </a:xfrm>
          <a:prstGeom prst="roundRect">
            <a:avLst>
              <a:gd name="adj" fmla="val 3829"/>
            </a:avLst>
          </a:prstGeom>
          <a:solidFill>
            <a:srgbClr val="FFFFFF"/>
          </a:solidFill>
          <a:ln w="12700">
            <a:solidFill>
              <a:srgbClr val="D9E0EA"/>
            </a:solidFill>
            <a:prstDash val="solid"/>
          </a:ln>
        </p:spPr>
      </p:sp>
      <p:sp>
        <p:nvSpPr>
          <p:cNvPr id="19" name="Shape 16"/>
          <p:cNvSpPr/>
          <p:nvPr/>
        </p:nvSpPr>
        <p:spPr>
          <a:xfrm>
            <a:off x="8127797" y="2076450"/>
            <a:ext cx="3423818" cy="64008"/>
          </a:xfrm>
          <a:prstGeom prst="rect">
            <a:avLst/>
          </a:prstGeom>
          <a:solidFill>
            <a:srgbClr val="8AC440"/>
          </a:solidFill>
          <a:ln/>
        </p:spPr>
      </p:sp>
      <p:sp>
        <p:nvSpPr>
          <p:cNvPr id="20" name="Text 17"/>
          <p:cNvSpPr/>
          <p:nvPr/>
        </p:nvSpPr>
        <p:spPr>
          <a:xfrm>
            <a:off x="8383829" y="2222754"/>
            <a:ext cx="2911754" cy="228600"/>
          </a:xfrm>
          <a:prstGeom prst="rect">
            <a:avLst/>
          </a:prstGeom>
          <a:noFill/>
          <a:ln/>
        </p:spPr>
        <p:txBody>
          <a:bodyPr wrap="square" rtlCol="0" anchor="ctr"/>
          <a:lstStyle/>
          <a:p>
            <a:pPr indent="0" marL="0">
              <a:buNone/>
            </a:pPr>
            <a:r>
              <a:rPr lang="en-US" sz="1000" b="1" spc="150" kern="0" dirty="0">
                <a:solidFill>
                  <a:srgbClr val="8AC440"/>
                </a:solidFill>
                <a:latin typeface="Calibri" pitchFamily="34" charset="0"/>
                <a:ea typeface="Calibri" pitchFamily="34" charset="-122"/>
                <a:cs typeface="Calibri" pitchFamily="34" charset="-120"/>
              </a:rPr>
              <a:t>03</a:t>
            </a:r>
            <a:endParaRPr lang="en-US" sz="1000" dirty="0"/>
          </a:p>
        </p:txBody>
      </p:sp>
      <p:sp>
        <p:nvSpPr>
          <p:cNvPr id="21" name="Text 18"/>
          <p:cNvSpPr/>
          <p:nvPr/>
        </p:nvSpPr>
        <p:spPr>
          <a:xfrm>
            <a:off x="8383829" y="2469642"/>
            <a:ext cx="2911754"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Validator Video Series</a:t>
            </a:r>
            <a:endParaRPr lang="en-US" sz="1600" dirty="0"/>
          </a:p>
        </p:txBody>
      </p:sp>
      <p:sp>
        <p:nvSpPr>
          <p:cNvPr id="22" name="Text 19"/>
          <p:cNvSpPr/>
          <p:nvPr/>
        </p:nvSpPr>
        <p:spPr>
          <a:xfrm>
            <a:off x="8383829" y="3091434"/>
            <a:ext cx="2911754" cy="731139"/>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Short social videos featuring trusted community members.</a:t>
            </a:r>
            <a:endParaRPr lang="en-US" sz="1200" dirty="0"/>
          </a:p>
        </p:txBody>
      </p:sp>
      <p:sp>
        <p:nvSpPr>
          <p:cNvPr id="23" name="Shape 20"/>
          <p:cNvSpPr/>
          <p:nvPr/>
        </p:nvSpPr>
        <p:spPr>
          <a:xfrm>
            <a:off x="640080" y="4307205"/>
            <a:ext cx="3423818" cy="1910715"/>
          </a:xfrm>
          <a:prstGeom prst="roundRect">
            <a:avLst>
              <a:gd name="adj" fmla="val 3829"/>
            </a:avLst>
          </a:prstGeom>
          <a:solidFill>
            <a:srgbClr val="FFFFFF"/>
          </a:solidFill>
          <a:ln w="12700">
            <a:solidFill>
              <a:srgbClr val="D9E0EA"/>
            </a:solidFill>
            <a:prstDash val="solid"/>
          </a:ln>
        </p:spPr>
      </p:sp>
      <p:sp>
        <p:nvSpPr>
          <p:cNvPr id="24" name="Shape 21"/>
          <p:cNvSpPr/>
          <p:nvPr/>
        </p:nvSpPr>
        <p:spPr>
          <a:xfrm>
            <a:off x="640080" y="4307205"/>
            <a:ext cx="3423818" cy="64008"/>
          </a:xfrm>
          <a:prstGeom prst="rect">
            <a:avLst/>
          </a:prstGeom>
          <a:solidFill>
            <a:srgbClr val="A94599"/>
          </a:solidFill>
          <a:ln/>
        </p:spPr>
      </p:sp>
      <p:sp>
        <p:nvSpPr>
          <p:cNvPr id="25" name="Text 22"/>
          <p:cNvSpPr/>
          <p:nvPr/>
        </p:nvSpPr>
        <p:spPr>
          <a:xfrm>
            <a:off x="896112" y="4453509"/>
            <a:ext cx="2911754" cy="228600"/>
          </a:xfrm>
          <a:prstGeom prst="rect">
            <a:avLst/>
          </a:prstGeom>
          <a:noFill/>
          <a:ln/>
        </p:spPr>
        <p:txBody>
          <a:bodyPr wrap="square" rtlCol="0" anchor="ctr"/>
          <a:lstStyle/>
          <a:p>
            <a:pPr indent="0" marL="0">
              <a:buNone/>
            </a:pPr>
            <a:r>
              <a:rPr lang="en-US" sz="1000" b="1" spc="150" kern="0" dirty="0">
                <a:solidFill>
                  <a:srgbClr val="A94599"/>
                </a:solidFill>
                <a:latin typeface="Calibri" pitchFamily="34" charset="0"/>
                <a:ea typeface="Calibri" pitchFamily="34" charset="-122"/>
                <a:cs typeface="Calibri" pitchFamily="34" charset="-120"/>
              </a:rPr>
              <a:t>04</a:t>
            </a:r>
            <a:endParaRPr lang="en-US" sz="1000" dirty="0"/>
          </a:p>
        </p:txBody>
      </p:sp>
      <p:sp>
        <p:nvSpPr>
          <p:cNvPr id="26" name="Text 23"/>
          <p:cNvSpPr/>
          <p:nvPr/>
        </p:nvSpPr>
        <p:spPr>
          <a:xfrm>
            <a:off x="896112" y="4700397"/>
            <a:ext cx="2911754" cy="274320"/>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Static Content</a:t>
            </a:r>
            <a:endParaRPr lang="en-US" sz="1600" dirty="0"/>
          </a:p>
        </p:txBody>
      </p:sp>
      <p:sp>
        <p:nvSpPr>
          <p:cNvPr id="27" name="Text 24"/>
          <p:cNvSpPr/>
          <p:nvPr/>
        </p:nvSpPr>
        <p:spPr>
          <a:xfrm>
            <a:off x="896112" y="5066157"/>
            <a:ext cx="2911754" cy="987171"/>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Strong, engaging graphics and copy for campaign and outreach.</a:t>
            </a:r>
            <a:endParaRPr lang="en-US" sz="1200" dirty="0"/>
          </a:p>
        </p:txBody>
      </p:sp>
      <p:sp>
        <p:nvSpPr>
          <p:cNvPr id="28" name="Shape 25"/>
          <p:cNvSpPr/>
          <p:nvPr/>
        </p:nvSpPr>
        <p:spPr>
          <a:xfrm>
            <a:off x="4383938" y="4307205"/>
            <a:ext cx="3423818" cy="1910715"/>
          </a:xfrm>
          <a:prstGeom prst="roundRect">
            <a:avLst>
              <a:gd name="adj" fmla="val 3829"/>
            </a:avLst>
          </a:prstGeom>
          <a:solidFill>
            <a:srgbClr val="FFFFFF"/>
          </a:solidFill>
          <a:ln w="12700">
            <a:solidFill>
              <a:srgbClr val="D9E0EA"/>
            </a:solidFill>
            <a:prstDash val="solid"/>
          </a:ln>
        </p:spPr>
      </p:sp>
      <p:sp>
        <p:nvSpPr>
          <p:cNvPr id="29" name="Shape 26"/>
          <p:cNvSpPr/>
          <p:nvPr/>
        </p:nvSpPr>
        <p:spPr>
          <a:xfrm>
            <a:off x="4383938" y="4307205"/>
            <a:ext cx="3423818" cy="64008"/>
          </a:xfrm>
          <a:prstGeom prst="rect">
            <a:avLst/>
          </a:prstGeom>
          <a:solidFill>
            <a:srgbClr val="0B59A6"/>
          </a:solidFill>
          <a:ln/>
        </p:spPr>
      </p:sp>
      <p:sp>
        <p:nvSpPr>
          <p:cNvPr id="30" name="Text 27"/>
          <p:cNvSpPr/>
          <p:nvPr/>
        </p:nvSpPr>
        <p:spPr>
          <a:xfrm>
            <a:off x="4639970" y="4453509"/>
            <a:ext cx="2911754" cy="228600"/>
          </a:xfrm>
          <a:prstGeom prst="rect">
            <a:avLst/>
          </a:prstGeom>
          <a:noFill/>
          <a:ln/>
        </p:spPr>
        <p:txBody>
          <a:bodyPr wrap="square" rtlCol="0" anchor="ctr"/>
          <a:lstStyle/>
          <a:p>
            <a:pPr indent="0" marL="0">
              <a:buNone/>
            </a:pPr>
            <a:r>
              <a:rPr lang="en-US" sz="1000" b="1" spc="150" kern="0" dirty="0">
                <a:solidFill>
                  <a:srgbClr val="0B59A6"/>
                </a:solidFill>
                <a:latin typeface="Calibri" pitchFamily="34" charset="0"/>
                <a:ea typeface="Calibri" pitchFamily="34" charset="-122"/>
                <a:cs typeface="Calibri" pitchFamily="34" charset="-120"/>
              </a:rPr>
              <a:t>05</a:t>
            </a:r>
            <a:endParaRPr lang="en-US" sz="1000" dirty="0"/>
          </a:p>
        </p:txBody>
      </p:sp>
      <p:sp>
        <p:nvSpPr>
          <p:cNvPr id="31" name="Text 28"/>
          <p:cNvSpPr/>
          <p:nvPr/>
        </p:nvSpPr>
        <p:spPr>
          <a:xfrm>
            <a:off x="4639970" y="4700397"/>
            <a:ext cx="2911754" cy="795528"/>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Stakeholder &amp; Coalition Materials</a:t>
            </a:r>
            <a:endParaRPr lang="en-US" sz="1600" dirty="0"/>
          </a:p>
        </p:txBody>
      </p:sp>
      <p:sp>
        <p:nvSpPr>
          <p:cNvPr id="32" name="Text 29"/>
          <p:cNvSpPr/>
          <p:nvPr/>
        </p:nvSpPr>
        <p:spPr>
          <a:xfrm>
            <a:off x="4639970" y="5587365"/>
            <a:ext cx="2911754" cy="465963"/>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Toolkits to support the coalition and the cause.</a:t>
            </a:r>
            <a:endParaRPr lang="en-US" sz="1200" dirty="0"/>
          </a:p>
        </p:txBody>
      </p:sp>
      <p:sp>
        <p:nvSpPr>
          <p:cNvPr id="33" name="Shape 30"/>
          <p:cNvSpPr/>
          <p:nvPr/>
        </p:nvSpPr>
        <p:spPr>
          <a:xfrm>
            <a:off x="8127797" y="4307205"/>
            <a:ext cx="3423818" cy="1910715"/>
          </a:xfrm>
          <a:prstGeom prst="roundRect">
            <a:avLst>
              <a:gd name="adj" fmla="val 3829"/>
            </a:avLst>
          </a:prstGeom>
          <a:solidFill>
            <a:srgbClr val="FFFFFF"/>
          </a:solidFill>
          <a:ln w="12700">
            <a:solidFill>
              <a:srgbClr val="D9E0EA"/>
            </a:solidFill>
            <a:prstDash val="solid"/>
          </a:ln>
        </p:spPr>
      </p:sp>
      <p:sp>
        <p:nvSpPr>
          <p:cNvPr id="34" name="Shape 31"/>
          <p:cNvSpPr/>
          <p:nvPr/>
        </p:nvSpPr>
        <p:spPr>
          <a:xfrm>
            <a:off x="8127797" y="4307205"/>
            <a:ext cx="3423818" cy="64008"/>
          </a:xfrm>
          <a:prstGeom prst="rect">
            <a:avLst/>
          </a:prstGeom>
          <a:solidFill>
            <a:srgbClr val="8AC440"/>
          </a:solidFill>
          <a:ln/>
        </p:spPr>
      </p:sp>
      <p:sp>
        <p:nvSpPr>
          <p:cNvPr id="35" name="Text 32"/>
          <p:cNvSpPr/>
          <p:nvPr/>
        </p:nvSpPr>
        <p:spPr>
          <a:xfrm>
            <a:off x="8383829" y="4453509"/>
            <a:ext cx="2911754" cy="228600"/>
          </a:xfrm>
          <a:prstGeom prst="rect">
            <a:avLst/>
          </a:prstGeom>
          <a:noFill/>
          <a:ln/>
        </p:spPr>
        <p:txBody>
          <a:bodyPr wrap="square" rtlCol="0" anchor="ctr"/>
          <a:lstStyle/>
          <a:p>
            <a:pPr indent="0" marL="0">
              <a:buNone/>
            </a:pPr>
            <a:r>
              <a:rPr lang="en-US" sz="1000" b="1" spc="150" kern="0" dirty="0">
                <a:solidFill>
                  <a:srgbClr val="8AC440"/>
                </a:solidFill>
                <a:latin typeface="Calibri" pitchFamily="34" charset="0"/>
                <a:ea typeface="Calibri" pitchFamily="34" charset="-122"/>
                <a:cs typeface="Calibri" pitchFamily="34" charset="-120"/>
              </a:rPr>
              <a:t>06</a:t>
            </a:r>
            <a:endParaRPr lang="en-US" sz="1000" dirty="0"/>
          </a:p>
        </p:txBody>
      </p:sp>
      <p:sp>
        <p:nvSpPr>
          <p:cNvPr id="36" name="Text 33"/>
          <p:cNvSpPr/>
          <p:nvPr/>
        </p:nvSpPr>
        <p:spPr>
          <a:xfrm>
            <a:off x="8383829" y="4700397"/>
            <a:ext cx="2911754" cy="795528"/>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Earned &amp; Sponsored Media Support</a:t>
            </a:r>
            <a:endParaRPr lang="en-US" sz="1600" dirty="0"/>
          </a:p>
        </p:txBody>
      </p:sp>
      <p:sp>
        <p:nvSpPr>
          <p:cNvPr id="37" name="Text 34"/>
          <p:cNvSpPr/>
          <p:nvPr/>
        </p:nvSpPr>
        <p:spPr>
          <a:xfrm>
            <a:off x="8383829" y="5587365"/>
            <a:ext cx="2911754" cy="465963"/>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Polling graphics, event signage, and creative support.</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TEAM &amp; OWNERSHIP</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5</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Who's building what.</a:t>
            </a:r>
            <a:endParaRPr lang="en-US" sz="3000" dirty="0"/>
          </a:p>
        </p:txBody>
      </p:sp>
      <p:sp>
        <p:nvSpPr>
          <p:cNvPr id="8" name="Shape 5"/>
          <p:cNvSpPr/>
          <p:nvPr/>
        </p:nvSpPr>
        <p:spPr>
          <a:xfrm>
            <a:off x="640080" y="2076450"/>
            <a:ext cx="5295748" cy="2651760"/>
          </a:xfrm>
          <a:prstGeom prst="roundRect">
            <a:avLst>
              <a:gd name="adj" fmla="val 2759"/>
            </a:avLst>
          </a:prstGeom>
          <a:solidFill>
            <a:srgbClr val="FFFFFF"/>
          </a:solidFill>
          <a:ln w="12700">
            <a:solidFill>
              <a:srgbClr val="D9E0EA"/>
            </a:solidFill>
            <a:prstDash val="solid"/>
          </a:ln>
        </p:spPr>
      </p:sp>
      <p:sp>
        <p:nvSpPr>
          <p:cNvPr id="9" name="Shape 6"/>
          <p:cNvSpPr/>
          <p:nvPr/>
        </p:nvSpPr>
        <p:spPr>
          <a:xfrm>
            <a:off x="640080" y="2076450"/>
            <a:ext cx="5295748" cy="64008"/>
          </a:xfrm>
          <a:prstGeom prst="rect">
            <a:avLst/>
          </a:prstGeom>
          <a:solidFill>
            <a:srgbClr val="A94599"/>
          </a:solidFill>
          <a:ln/>
        </p:spPr>
      </p:sp>
      <p:sp>
        <p:nvSpPr>
          <p:cNvPr id="10" name="Text 7"/>
          <p:cNvSpPr/>
          <p:nvPr/>
        </p:nvSpPr>
        <p:spPr>
          <a:xfrm>
            <a:off x="896112" y="2222754"/>
            <a:ext cx="4783684" cy="228600"/>
          </a:xfrm>
          <a:prstGeom prst="rect">
            <a:avLst/>
          </a:prstGeom>
          <a:noFill/>
          <a:ln/>
        </p:spPr>
        <p:txBody>
          <a:bodyPr wrap="square" rtlCol="0" anchor="ctr"/>
          <a:lstStyle/>
          <a:p>
            <a:pPr indent="0" marL="0">
              <a:buNone/>
            </a:pPr>
            <a:r>
              <a:rPr lang="en-US" sz="1000" b="1" spc="150" kern="0" dirty="0">
                <a:solidFill>
                  <a:srgbClr val="A94599"/>
                </a:solidFill>
                <a:latin typeface="Calibri" pitchFamily="34" charset="0"/>
                <a:ea typeface="Calibri" pitchFamily="34" charset="-122"/>
                <a:cs typeface="Calibri" pitchFamily="34" charset="-120"/>
              </a:rPr>
              <a:t>CAMPAIGN &amp; CREATIVE</a:t>
            </a:r>
            <a:endParaRPr lang="en-US" sz="1000" dirty="0"/>
          </a:p>
        </p:txBody>
      </p:sp>
      <p:sp>
        <p:nvSpPr>
          <p:cNvPr id="11" name="Text 8"/>
          <p:cNvSpPr/>
          <p:nvPr/>
        </p:nvSpPr>
        <p:spPr>
          <a:xfrm>
            <a:off x="896112" y="2469642"/>
            <a:ext cx="4783684" cy="274320"/>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Moxie</a:t>
            </a:r>
            <a:endParaRPr lang="en-US" sz="1600" dirty="0"/>
          </a:p>
        </p:txBody>
      </p:sp>
      <p:sp>
        <p:nvSpPr>
          <p:cNvPr id="12" name="Text 9"/>
          <p:cNvSpPr/>
          <p:nvPr/>
        </p:nvSpPr>
        <p:spPr>
          <a:xfrm>
            <a:off x="896112" y="2835402"/>
            <a:ext cx="4783684" cy="1728216"/>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Strategy and campaign management, table-setter and validator video, coalition website / landing page, static content, finalized materials and one-pagers, and polling. Stakeholder deck and coalition materials to be reviewed by the full team as overall outreach materials.</a:t>
            </a:r>
            <a:endParaRPr lang="en-US" sz="1200" dirty="0"/>
          </a:p>
        </p:txBody>
      </p:sp>
      <p:sp>
        <p:nvSpPr>
          <p:cNvPr id="13" name="Shape 10"/>
          <p:cNvSpPr/>
          <p:nvPr/>
        </p:nvSpPr>
        <p:spPr>
          <a:xfrm>
            <a:off x="6255868" y="2076450"/>
            <a:ext cx="5295748" cy="2651760"/>
          </a:xfrm>
          <a:prstGeom prst="roundRect">
            <a:avLst>
              <a:gd name="adj" fmla="val 2759"/>
            </a:avLst>
          </a:prstGeom>
          <a:solidFill>
            <a:srgbClr val="FFFFFF"/>
          </a:solidFill>
          <a:ln w="12700">
            <a:solidFill>
              <a:srgbClr val="D9E0EA"/>
            </a:solidFill>
            <a:prstDash val="solid"/>
          </a:ln>
        </p:spPr>
      </p:sp>
      <p:sp>
        <p:nvSpPr>
          <p:cNvPr id="14" name="Shape 11"/>
          <p:cNvSpPr/>
          <p:nvPr/>
        </p:nvSpPr>
        <p:spPr>
          <a:xfrm>
            <a:off x="6255868" y="2076450"/>
            <a:ext cx="5295748" cy="64008"/>
          </a:xfrm>
          <a:prstGeom prst="rect">
            <a:avLst/>
          </a:prstGeom>
          <a:solidFill>
            <a:srgbClr val="8AC440"/>
          </a:solidFill>
          <a:ln/>
        </p:spPr>
      </p:sp>
      <p:sp>
        <p:nvSpPr>
          <p:cNvPr id="15" name="Text 12"/>
          <p:cNvSpPr/>
          <p:nvPr/>
        </p:nvSpPr>
        <p:spPr>
          <a:xfrm>
            <a:off x="6511900" y="2222754"/>
            <a:ext cx="4783684" cy="228600"/>
          </a:xfrm>
          <a:prstGeom prst="rect">
            <a:avLst/>
          </a:prstGeom>
          <a:noFill/>
          <a:ln/>
        </p:spPr>
        <p:txBody>
          <a:bodyPr wrap="square" rtlCol="0" anchor="ctr"/>
          <a:lstStyle/>
          <a:p>
            <a:pPr indent="0" marL="0">
              <a:buNone/>
            </a:pPr>
            <a:r>
              <a:rPr lang="en-US" sz="1000" b="1" spc="150" kern="0" dirty="0">
                <a:solidFill>
                  <a:srgbClr val="8AC440"/>
                </a:solidFill>
                <a:latin typeface="Calibri" pitchFamily="34" charset="0"/>
                <a:ea typeface="Calibri" pitchFamily="34" charset="-122"/>
                <a:cs typeface="Calibri" pitchFamily="34" charset="-120"/>
              </a:rPr>
              <a:t>LEGISLATIVE, REGULATORY LOBBYING</a:t>
            </a:r>
            <a:endParaRPr lang="en-US" sz="1000" dirty="0"/>
          </a:p>
        </p:txBody>
      </p:sp>
      <p:sp>
        <p:nvSpPr>
          <p:cNvPr id="16" name="Text 13"/>
          <p:cNvSpPr/>
          <p:nvPr/>
        </p:nvSpPr>
        <p:spPr>
          <a:xfrm>
            <a:off x="6511900" y="2469642"/>
            <a:ext cx="4783684"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Lobbying Team (Nevins, Eric, Kevin and Mike)</a:t>
            </a:r>
            <a:endParaRPr lang="en-US" sz="1600" dirty="0"/>
          </a:p>
        </p:txBody>
      </p:sp>
      <p:sp>
        <p:nvSpPr>
          <p:cNvPr id="17" name="Text 14"/>
          <p:cNvSpPr/>
          <p:nvPr/>
        </p:nvSpPr>
        <p:spPr>
          <a:xfrm>
            <a:off x="6511900" y="3091434"/>
            <a:ext cx="4783684" cy="1472184"/>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Direct engagement with elected officials, staff, and civic leadership across the county.</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AUDIENCES</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6</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Two tracks. Two conversations.</a:t>
            </a:r>
            <a:endParaRPr lang="en-US" sz="3000" dirty="0"/>
          </a:p>
        </p:txBody>
      </p:sp>
      <p:sp>
        <p:nvSpPr>
          <p:cNvPr id="8" name="Text 5"/>
          <p:cNvSpPr/>
          <p:nvPr/>
        </p:nvSpPr>
        <p:spPr>
          <a:xfrm>
            <a:off x="640080" y="2076450"/>
            <a:ext cx="8947459" cy="365760"/>
          </a:xfrm>
          <a:prstGeom prst="rect">
            <a:avLst/>
          </a:prstGeom>
          <a:noFill/>
          <a:ln/>
        </p:spPr>
        <p:txBody>
          <a:bodyPr wrap="square" rtlCol="0" anchor="t"/>
          <a:lstStyle/>
          <a:p>
            <a:pPr indent="0" marL="0">
              <a:lnSpc>
                <a:spcPts val="2000"/>
              </a:lnSpc>
              <a:buNone/>
            </a:pPr>
            <a:r>
              <a:rPr lang="en-US" sz="1400" dirty="0">
                <a:solidFill>
                  <a:srgbClr val="5B6B80"/>
                </a:solidFill>
                <a:latin typeface="Calibri" pitchFamily="34" charset="0"/>
                <a:ea typeface="Calibri" pitchFamily="34" charset="-122"/>
                <a:cs typeface="Calibri" pitchFamily="34" charset="-120"/>
              </a:rPr>
              <a:t>Messaging, executions, and media plan all flow from who we're trying to reach.</a:t>
            </a:r>
            <a:endParaRPr lang="en-US" sz="1400" dirty="0"/>
          </a:p>
        </p:txBody>
      </p:sp>
      <p:sp>
        <p:nvSpPr>
          <p:cNvPr id="9" name="Shape 6"/>
          <p:cNvSpPr/>
          <p:nvPr/>
        </p:nvSpPr>
        <p:spPr>
          <a:xfrm>
            <a:off x="640080" y="2606802"/>
            <a:ext cx="5295748" cy="1920240"/>
          </a:xfrm>
          <a:prstGeom prst="roundRect">
            <a:avLst>
              <a:gd name="adj" fmla="val 3810"/>
            </a:avLst>
          </a:prstGeom>
          <a:solidFill>
            <a:srgbClr val="FFFFFF"/>
          </a:solidFill>
          <a:ln w="12700">
            <a:solidFill>
              <a:srgbClr val="D9E0EA"/>
            </a:solidFill>
            <a:prstDash val="solid"/>
          </a:ln>
        </p:spPr>
      </p:sp>
      <p:sp>
        <p:nvSpPr>
          <p:cNvPr id="10" name="Shape 7"/>
          <p:cNvSpPr/>
          <p:nvPr/>
        </p:nvSpPr>
        <p:spPr>
          <a:xfrm>
            <a:off x="640080" y="2606802"/>
            <a:ext cx="5295748" cy="64008"/>
          </a:xfrm>
          <a:prstGeom prst="rect">
            <a:avLst/>
          </a:prstGeom>
          <a:solidFill>
            <a:srgbClr val="A94599"/>
          </a:solidFill>
          <a:ln/>
        </p:spPr>
      </p:sp>
      <p:sp>
        <p:nvSpPr>
          <p:cNvPr id="11" name="Text 8"/>
          <p:cNvSpPr/>
          <p:nvPr/>
        </p:nvSpPr>
        <p:spPr>
          <a:xfrm>
            <a:off x="896112" y="2753106"/>
            <a:ext cx="4783684" cy="228600"/>
          </a:xfrm>
          <a:prstGeom prst="rect">
            <a:avLst/>
          </a:prstGeom>
          <a:noFill/>
          <a:ln/>
        </p:spPr>
        <p:txBody>
          <a:bodyPr wrap="square" rtlCol="0" anchor="ctr"/>
          <a:lstStyle/>
          <a:p>
            <a:pPr indent="0" marL="0">
              <a:buNone/>
            </a:pPr>
            <a:r>
              <a:rPr lang="en-US" sz="1000" b="1" spc="150" kern="0" dirty="0">
                <a:solidFill>
                  <a:srgbClr val="A94599"/>
                </a:solidFill>
                <a:latin typeface="Calibri" pitchFamily="34" charset="0"/>
                <a:ea typeface="Calibri" pitchFamily="34" charset="-122"/>
                <a:cs typeface="Calibri" pitchFamily="34" charset="-120"/>
              </a:rPr>
              <a:t>TRACK 2</a:t>
            </a:r>
            <a:endParaRPr lang="en-US" sz="1000" dirty="0"/>
          </a:p>
        </p:txBody>
      </p:sp>
      <p:sp>
        <p:nvSpPr>
          <p:cNvPr id="12" name="Text 9"/>
          <p:cNvSpPr/>
          <p:nvPr/>
        </p:nvSpPr>
        <p:spPr>
          <a:xfrm>
            <a:off x="896112" y="2999994"/>
            <a:ext cx="4783684"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Hyper-engaged general public</a:t>
            </a:r>
            <a:endParaRPr lang="en-US" sz="1600" dirty="0"/>
          </a:p>
        </p:txBody>
      </p:sp>
      <p:sp>
        <p:nvSpPr>
          <p:cNvPr id="13" name="Text 10"/>
          <p:cNvSpPr/>
          <p:nvPr/>
        </p:nvSpPr>
        <p:spPr>
          <a:xfrm>
            <a:off x="896112" y="3621786"/>
            <a:ext cx="4783684" cy="740664"/>
          </a:xfrm>
          <a:prstGeom prst="rect">
            <a:avLst/>
          </a:prstGeom>
          <a:noFill/>
          <a:ln/>
        </p:spPr>
        <p:txBody>
          <a:bodyPr wrap="square" rtlCol="0" anchor="t"/>
          <a:lstStyle/>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Segmented from cross-tabs data (once the county poll is fielded), this will be a very engaged sliver of the electorate — the most active and influential with elected officials. Further segmentation by demographic with tailored messaging.</a:t>
            </a:r>
            <a:endParaRPr lang="en-US" sz="1100" dirty="0"/>
          </a:p>
        </p:txBody>
      </p:sp>
      <p:sp>
        <p:nvSpPr>
          <p:cNvPr id="14" name="Shape 11"/>
          <p:cNvSpPr/>
          <p:nvPr/>
        </p:nvSpPr>
        <p:spPr>
          <a:xfrm>
            <a:off x="6255868" y="2606802"/>
            <a:ext cx="5295748" cy="1920240"/>
          </a:xfrm>
          <a:prstGeom prst="roundRect">
            <a:avLst>
              <a:gd name="adj" fmla="val 3810"/>
            </a:avLst>
          </a:prstGeom>
          <a:solidFill>
            <a:srgbClr val="FFFFFF"/>
          </a:solidFill>
          <a:ln w="12700">
            <a:solidFill>
              <a:srgbClr val="D9E0EA"/>
            </a:solidFill>
            <a:prstDash val="solid"/>
          </a:ln>
        </p:spPr>
      </p:sp>
      <p:sp>
        <p:nvSpPr>
          <p:cNvPr id="15" name="Shape 12"/>
          <p:cNvSpPr/>
          <p:nvPr/>
        </p:nvSpPr>
        <p:spPr>
          <a:xfrm>
            <a:off x="6255868" y="2606802"/>
            <a:ext cx="5295748" cy="64008"/>
          </a:xfrm>
          <a:prstGeom prst="rect">
            <a:avLst/>
          </a:prstGeom>
          <a:solidFill>
            <a:srgbClr val="0B59A6"/>
          </a:solidFill>
          <a:ln/>
        </p:spPr>
      </p:sp>
      <p:sp>
        <p:nvSpPr>
          <p:cNvPr id="16" name="Text 13"/>
          <p:cNvSpPr/>
          <p:nvPr/>
        </p:nvSpPr>
        <p:spPr>
          <a:xfrm>
            <a:off x="6511900" y="2753106"/>
            <a:ext cx="4783684" cy="228600"/>
          </a:xfrm>
          <a:prstGeom prst="rect">
            <a:avLst/>
          </a:prstGeom>
          <a:noFill/>
          <a:ln/>
        </p:spPr>
        <p:txBody>
          <a:bodyPr wrap="square" rtlCol="0" anchor="ctr"/>
          <a:lstStyle/>
          <a:p>
            <a:pPr indent="0" marL="0">
              <a:buNone/>
            </a:pPr>
            <a:r>
              <a:rPr lang="en-US" sz="1000" b="1" spc="150" kern="0" dirty="0">
                <a:solidFill>
                  <a:srgbClr val="0B59A6"/>
                </a:solidFill>
                <a:latin typeface="Calibri" pitchFamily="34" charset="0"/>
                <a:ea typeface="Calibri" pitchFamily="34" charset="-122"/>
                <a:cs typeface="Calibri" pitchFamily="34" charset="-120"/>
              </a:rPr>
              <a:t>TRACK 1</a:t>
            </a:r>
            <a:endParaRPr lang="en-US" sz="1000" dirty="0"/>
          </a:p>
        </p:txBody>
      </p:sp>
      <p:sp>
        <p:nvSpPr>
          <p:cNvPr id="17" name="Text 14"/>
          <p:cNvSpPr/>
          <p:nvPr/>
        </p:nvSpPr>
        <p:spPr>
          <a:xfrm>
            <a:off x="6511900" y="2999994"/>
            <a:ext cx="4783684" cy="274320"/>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Stakeholders</a:t>
            </a:r>
            <a:endParaRPr lang="en-US" sz="1600" dirty="0"/>
          </a:p>
        </p:txBody>
      </p:sp>
      <p:sp>
        <p:nvSpPr>
          <p:cNvPr id="18" name="Text 15"/>
          <p:cNvSpPr/>
          <p:nvPr/>
        </p:nvSpPr>
        <p:spPr>
          <a:xfrm>
            <a:off x="6511900" y="3365754"/>
            <a:ext cx="4783684" cy="996696"/>
          </a:xfrm>
          <a:prstGeom prst="rect">
            <a:avLst/>
          </a:prstGeom>
          <a:noFill/>
          <a:ln/>
        </p:spPr>
        <p:txBody>
          <a:bodyPr wrap="square" rtlCol="0" anchor="t"/>
          <a:lstStyle/>
          <a:p>
            <a:pPr indent="0" marL="0">
              <a:lnSpc>
                <a:spcPts val="1485"/>
              </a:lnSpc>
              <a:buNone/>
            </a:pPr>
            <a:r>
              <a:rPr lang="en-US" sz="1100" dirty="0">
                <a:solidFill>
                  <a:srgbClr val="5B6B80"/>
                </a:solidFill>
                <a:latin typeface="Calibri" pitchFamily="34" charset="0"/>
                <a:ea typeface="Calibri" pitchFamily="34" charset="-122"/>
                <a:cs typeface="Calibri" pitchFamily="34" charset="-120"/>
              </a:rPr>
              <a:t>Elected officials, staff, and civic leadership. What they see everywhere they look shapes what they feel able to move on.</a:t>
            </a:r>
            <a:endParaRPr lang="en-US" sz="1100" dirty="0"/>
          </a:p>
        </p:txBody>
      </p:sp>
      <p:sp>
        <p:nvSpPr>
          <p:cNvPr id="19" name="Shape 16"/>
          <p:cNvSpPr/>
          <p:nvPr/>
        </p:nvSpPr>
        <p:spPr>
          <a:xfrm>
            <a:off x="640080" y="4617720"/>
            <a:ext cx="10911535" cy="1417320"/>
          </a:xfrm>
          <a:prstGeom prst="roundRect">
            <a:avLst>
              <a:gd name="adj" fmla="val 5161"/>
            </a:avLst>
          </a:prstGeom>
          <a:solidFill>
            <a:srgbClr val="F4F6F9"/>
          </a:solidFill>
          <a:ln w="12700">
            <a:solidFill>
              <a:srgbClr val="D9E0EA"/>
            </a:solidFill>
            <a:prstDash val="solid"/>
          </a:ln>
        </p:spPr>
      </p:sp>
      <p:sp>
        <p:nvSpPr>
          <p:cNvPr id="20" name="Text 17"/>
          <p:cNvSpPr/>
          <p:nvPr/>
        </p:nvSpPr>
        <p:spPr>
          <a:xfrm>
            <a:off x="914400" y="4736592"/>
            <a:ext cx="10362895" cy="228600"/>
          </a:xfrm>
          <a:prstGeom prst="rect">
            <a:avLst/>
          </a:prstGeom>
          <a:noFill/>
          <a:ln/>
        </p:spPr>
        <p:txBody>
          <a:bodyPr wrap="square" rtlCol="0" anchor="ctr"/>
          <a:lstStyle/>
          <a:p>
            <a:pPr indent="0" marL="0">
              <a:buNone/>
            </a:pPr>
            <a:r>
              <a:rPr lang="en-US" sz="1000" b="1" spc="150" kern="0" dirty="0">
                <a:solidFill>
                  <a:srgbClr val="5B6B80"/>
                </a:solidFill>
                <a:latin typeface="Calibri" pitchFamily="34" charset="0"/>
                <a:ea typeface="Calibri" pitchFamily="34" charset="-122"/>
                <a:cs typeface="Calibri" pitchFamily="34" charset="-120"/>
              </a:rPr>
              <a:t>WHY THIS MATTERS NOW</a:t>
            </a:r>
            <a:endParaRPr lang="en-US" sz="1000" dirty="0"/>
          </a:p>
        </p:txBody>
      </p:sp>
      <p:sp>
        <p:nvSpPr>
          <p:cNvPr id="21" name="Text 18"/>
          <p:cNvSpPr/>
          <p:nvPr/>
        </p:nvSpPr>
        <p:spPr>
          <a:xfrm>
            <a:off x="914400" y="4983480"/>
            <a:ext cx="10362895" cy="914400"/>
          </a:xfrm>
          <a:prstGeom prst="rect">
            <a:avLst/>
          </a:prstGeom>
          <a:noFill/>
          <a:ln/>
        </p:spPr>
        <p:txBody>
          <a:bodyPr wrap="square" rtlCol="0" anchor="t"/>
          <a:lstStyle/>
          <a:p>
            <a:pPr indent="0" marL="0">
              <a:lnSpc>
                <a:spcPts val="1700"/>
              </a:lnSpc>
              <a:buNone/>
            </a:pPr>
            <a:r>
              <a:rPr lang="en-US" sz="1250" dirty="0">
                <a:solidFill>
                  <a:srgbClr val="0F2446"/>
                </a:solidFill>
                <a:latin typeface="Calibri" pitchFamily="34" charset="0"/>
                <a:ea typeface="Calibri" pitchFamily="34" charset="-122"/>
                <a:cs typeface="Calibri" pitchFamily="34" charset="-120"/>
              </a:rPr>
              <a:t>Free, family-friendly recreation is an affordability issue. Families across Hudson County are stretched by rising costs and property taxes. A clean, open, public park is one of the few things that gives families relief without asking them to pay for it — and everything new is built on land that's been off-limits for 50 years.</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01 · COALITION WEBSITE</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7</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567690"/>
          </a:xfrm>
          <a:prstGeom prst="rect">
            <a:avLst/>
          </a:prstGeom>
          <a:noFill/>
          <a:ln/>
        </p:spPr>
        <p:txBody>
          <a:bodyPr wrap="square" rtlCol="0" anchor="t"/>
          <a:lstStyle/>
          <a:p>
            <a:pPr indent="0" marL="0">
              <a:lnSpc>
                <a:spcPts val="3450"/>
              </a:lnSpc>
              <a:buNone/>
            </a:pPr>
            <a:r>
              <a:rPr lang="en-US" sz="3000" b="1" dirty="0">
                <a:solidFill>
                  <a:srgbClr val="0F2446"/>
                </a:solidFill>
                <a:latin typeface="Georgia" pitchFamily="34" charset="0"/>
                <a:ea typeface="Georgia" pitchFamily="34" charset="-122"/>
                <a:cs typeface="Georgia" pitchFamily="34" charset="-120"/>
              </a:rPr>
              <a:t>Seven pages, one coalition.</a:t>
            </a:r>
            <a:endParaRPr lang="en-US" sz="3000" dirty="0"/>
          </a:p>
        </p:txBody>
      </p:sp>
      <p:sp>
        <p:nvSpPr>
          <p:cNvPr id="8" name="Text 5"/>
          <p:cNvSpPr/>
          <p:nvPr/>
        </p:nvSpPr>
        <p:spPr>
          <a:xfrm>
            <a:off x="640080" y="2076450"/>
            <a:ext cx="8947459" cy="365760"/>
          </a:xfrm>
          <a:prstGeom prst="rect">
            <a:avLst/>
          </a:prstGeom>
          <a:noFill/>
          <a:ln/>
        </p:spPr>
        <p:txBody>
          <a:bodyPr wrap="square" rtlCol="0" anchor="t"/>
          <a:lstStyle/>
          <a:p>
            <a:pPr indent="0" marL="0">
              <a:lnSpc>
                <a:spcPts val="2000"/>
              </a:lnSpc>
              <a:buNone/>
            </a:pPr>
            <a:r>
              <a:rPr lang="en-US" sz="1400" dirty="0">
                <a:solidFill>
                  <a:srgbClr val="5B6B80"/>
                </a:solidFill>
                <a:latin typeface="Calibri" pitchFamily="34" charset="0"/>
                <a:ea typeface="Calibri" pitchFamily="34" charset="-122"/>
                <a:cs typeface="Calibri" pitchFamily="34" charset="-120"/>
              </a:rPr>
              <a:t>A digital home for all audiences to learn more and get involved.</a:t>
            </a:r>
            <a:endParaRPr lang="en-US" sz="1400" dirty="0"/>
          </a:p>
        </p:txBody>
      </p:sp>
      <p:sp>
        <p:nvSpPr>
          <p:cNvPr id="9" name="Shape 6"/>
          <p:cNvSpPr/>
          <p:nvPr/>
        </p:nvSpPr>
        <p:spPr>
          <a:xfrm>
            <a:off x="640080" y="2606802"/>
            <a:ext cx="2487854" cy="1645539"/>
          </a:xfrm>
          <a:prstGeom prst="roundRect">
            <a:avLst>
              <a:gd name="adj" fmla="val 4445"/>
            </a:avLst>
          </a:prstGeom>
          <a:solidFill>
            <a:srgbClr val="FFFFFF"/>
          </a:solidFill>
          <a:ln w="12700">
            <a:solidFill>
              <a:srgbClr val="D9E0EA"/>
            </a:solidFill>
            <a:prstDash val="solid"/>
          </a:ln>
        </p:spPr>
      </p:sp>
      <p:sp>
        <p:nvSpPr>
          <p:cNvPr id="10" name="Shape 7"/>
          <p:cNvSpPr/>
          <p:nvPr/>
        </p:nvSpPr>
        <p:spPr>
          <a:xfrm>
            <a:off x="640080" y="2606802"/>
            <a:ext cx="2487854" cy="64008"/>
          </a:xfrm>
          <a:prstGeom prst="rect">
            <a:avLst/>
          </a:prstGeom>
          <a:solidFill>
            <a:srgbClr val="A94599"/>
          </a:solidFill>
          <a:ln/>
        </p:spPr>
      </p:sp>
      <p:sp>
        <p:nvSpPr>
          <p:cNvPr id="11" name="Text 8"/>
          <p:cNvSpPr/>
          <p:nvPr/>
        </p:nvSpPr>
        <p:spPr>
          <a:xfrm>
            <a:off x="896112" y="2753106"/>
            <a:ext cx="1975790" cy="228600"/>
          </a:xfrm>
          <a:prstGeom prst="rect">
            <a:avLst/>
          </a:prstGeom>
          <a:noFill/>
          <a:ln/>
        </p:spPr>
        <p:txBody>
          <a:bodyPr wrap="square" rtlCol="0" anchor="ctr"/>
          <a:lstStyle/>
          <a:p>
            <a:pPr indent="0" marL="0">
              <a:buNone/>
            </a:pPr>
            <a:r>
              <a:rPr lang="en-US" sz="1000" b="1" spc="150" kern="0" dirty="0">
                <a:solidFill>
                  <a:srgbClr val="A94599"/>
                </a:solidFill>
                <a:latin typeface="Calibri" pitchFamily="34" charset="0"/>
                <a:ea typeface="Calibri" pitchFamily="34" charset="-122"/>
                <a:cs typeface="Calibri" pitchFamily="34" charset="-120"/>
              </a:rPr>
              <a:t>01</a:t>
            </a:r>
            <a:endParaRPr lang="en-US" sz="1000" dirty="0"/>
          </a:p>
        </p:txBody>
      </p:sp>
      <p:sp>
        <p:nvSpPr>
          <p:cNvPr id="12" name="Text 9"/>
          <p:cNvSpPr/>
          <p:nvPr/>
        </p:nvSpPr>
        <p:spPr>
          <a:xfrm>
            <a:off x="896112" y="2999994"/>
            <a:ext cx="1975790" cy="274320"/>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Home</a:t>
            </a:r>
            <a:endParaRPr lang="en-US" sz="1600" dirty="0"/>
          </a:p>
        </p:txBody>
      </p:sp>
      <p:sp>
        <p:nvSpPr>
          <p:cNvPr id="13" name="Text 10"/>
          <p:cNvSpPr/>
          <p:nvPr/>
        </p:nvSpPr>
        <p:spPr>
          <a:xfrm>
            <a:off x="896112" y="3365754"/>
            <a:ext cx="1975790" cy="721995"/>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The problem, the vision, the ask.</a:t>
            </a:r>
            <a:endParaRPr lang="en-US" sz="1200" dirty="0"/>
          </a:p>
        </p:txBody>
      </p:sp>
      <p:sp>
        <p:nvSpPr>
          <p:cNvPr id="14" name="Shape 11"/>
          <p:cNvSpPr/>
          <p:nvPr/>
        </p:nvSpPr>
        <p:spPr>
          <a:xfrm>
            <a:off x="3447974" y="2606802"/>
            <a:ext cx="2487854" cy="1645539"/>
          </a:xfrm>
          <a:prstGeom prst="roundRect">
            <a:avLst>
              <a:gd name="adj" fmla="val 4445"/>
            </a:avLst>
          </a:prstGeom>
          <a:solidFill>
            <a:srgbClr val="FFFFFF"/>
          </a:solidFill>
          <a:ln w="12700">
            <a:solidFill>
              <a:srgbClr val="D9E0EA"/>
            </a:solidFill>
            <a:prstDash val="solid"/>
          </a:ln>
        </p:spPr>
      </p:sp>
      <p:sp>
        <p:nvSpPr>
          <p:cNvPr id="15" name="Shape 12"/>
          <p:cNvSpPr/>
          <p:nvPr/>
        </p:nvSpPr>
        <p:spPr>
          <a:xfrm>
            <a:off x="3447974" y="2606802"/>
            <a:ext cx="2487854" cy="64008"/>
          </a:xfrm>
          <a:prstGeom prst="rect">
            <a:avLst/>
          </a:prstGeom>
          <a:solidFill>
            <a:srgbClr val="0B59A6"/>
          </a:solidFill>
          <a:ln/>
        </p:spPr>
      </p:sp>
      <p:sp>
        <p:nvSpPr>
          <p:cNvPr id="16" name="Text 13"/>
          <p:cNvSpPr/>
          <p:nvPr/>
        </p:nvSpPr>
        <p:spPr>
          <a:xfrm>
            <a:off x="3704006" y="2753106"/>
            <a:ext cx="1975790" cy="228600"/>
          </a:xfrm>
          <a:prstGeom prst="rect">
            <a:avLst/>
          </a:prstGeom>
          <a:noFill/>
          <a:ln/>
        </p:spPr>
        <p:txBody>
          <a:bodyPr wrap="square" rtlCol="0" anchor="ctr"/>
          <a:lstStyle/>
          <a:p>
            <a:pPr indent="0" marL="0">
              <a:buNone/>
            </a:pPr>
            <a:r>
              <a:rPr lang="en-US" sz="1000" b="1" spc="150" kern="0" dirty="0">
                <a:solidFill>
                  <a:srgbClr val="0B59A6"/>
                </a:solidFill>
                <a:latin typeface="Calibri" pitchFamily="34" charset="0"/>
                <a:ea typeface="Calibri" pitchFamily="34" charset="-122"/>
                <a:cs typeface="Calibri" pitchFamily="34" charset="-120"/>
              </a:rPr>
              <a:t>02</a:t>
            </a:r>
            <a:endParaRPr lang="en-US" sz="1000" dirty="0"/>
          </a:p>
        </p:txBody>
      </p:sp>
      <p:sp>
        <p:nvSpPr>
          <p:cNvPr id="17" name="Text 14"/>
          <p:cNvSpPr/>
          <p:nvPr/>
        </p:nvSpPr>
        <p:spPr>
          <a:xfrm>
            <a:off x="3704006" y="2999994"/>
            <a:ext cx="1975790" cy="274320"/>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Our Mission</a:t>
            </a:r>
            <a:endParaRPr lang="en-US" sz="1600" dirty="0"/>
          </a:p>
        </p:txBody>
      </p:sp>
      <p:sp>
        <p:nvSpPr>
          <p:cNvPr id="18" name="Text 15"/>
          <p:cNvSpPr/>
          <p:nvPr/>
        </p:nvSpPr>
        <p:spPr>
          <a:xfrm>
            <a:off x="3704006" y="3365754"/>
            <a:ext cx="1975790" cy="721995"/>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Coalition statement and what we're fighting for.</a:t>
            </a:r>
            <a:endParaRPr lang="en-US" sz="1200" dirty="0"/>
          </a:p>
        </p:txBody>
      </p:sp>
      <p:sp>
        <p:nvSpPr>
          <p:cNvPr id="19" name="Shape 16"/>
          <p:cNvSpPr/>
          <p:nvPr/>
        </p:nvSpPr>
        <p:spPr>
          <a:xfrm>
            <a:off x="6255868" y="2606802"/>
            <a:ext cx="2487854" cy="1645539"/>
          </a:xfrm>
          <a:prstGeom prst="roundRect">
            <a:avLst>
              <a:gd name="adj" fmla="val 4445"/>
            </a:avLst>
          </a:prstGeom>
          <a:solidFill>
            <a:srgbClr val="FFFFFF"/>
          </a:solidFill>
          <a:ln w="12700">
            <a:solidFill>
              <a:srgbClr val="D9E0EA"/>
            </a:solidFill>
            <a:prstDash val="solid"/>
          </a:ln>
        </p:spPr>
      </p:sp>
      <p:sp>
        <p:nvSpPr>
          <p:cNvPr id="20" name="Shape 17"/>
          <p:cNvSpPr/>
          <p:nvPr/>
        </p:nvSpPr>
        <p:spPr>
          <a:xfrm>
            <a:off x="6255868" y="2606802"/>
            <a:ext cx="2487854" cy="64008"/>
          </a:xfrm>
          <a:prstGeom prst="rect">
            <a:avLst/>
          </a:prstGeom>
          <a:solidFill>
            <a:srgbClr val="8AC440"/>
          </a:solidFill>
          <a:ln/>
        </p:spPr>
      </p:sp>
      <p:sp>
        <p:nvSpPr>
          <p:cNvPr id="21" name="Text 18"/>
          <p:cNvSpPr/>
          <p:nvPr/>
        </p:nvSpPr>
        <p:spPr>
          <a:xfrm>
            <a:off x="6511900" y="2753106"/>
            <a:ext cx="1975790" cy="228600"/>
          </a:xfrm>
          <a:prstGeom prst="rect">
            <a:avLst/>
          </a:prstGeom>
          <a:noFill/>
          <a:ln/>
        </p:spPr>
        <p:txBody>
          <a:bodyPr wrap="square" rtlCol="0" anchor="ctr"/>
          <a:lstStyle/>
          <a:p>
            <a:pPr indent="0" marL="0">
              <a:buNone/>
            </a:pPr>
            <a:r>
              <a:rPr lang="en-US" sz="1000" b="1" spc="150" kern="0" dirty="0">
                <a:solidFill>
                  <a:srgbClr val="8AC440"/>
                </a:solidFill>
                <a:latin typeface="Calibri" pitchFamily="34" charset="0"/>
                <a:ea typeface="Calibri" pitchFamily="34" charset="-122"/>
                <a:cs typeface="Calibri" pitchFamily="34" charset="-120"/>
              </a:rPr>
              <a:t>03</a:t>
            </a:r>
            <a:endParaRPr lang="en-US" sz="1000" dirty="0"/>
          </a:p>
        </p:txBody>
      </p:sp>
      <p:sp>
        <p:nvSpPr>
          <p:cNvPr id="22" name="Text 19"/>
          <p:cNvSpPr/>
          <p:nvPr/>
        </p:nvSpPr>
        <p:spPr>
          <a:xfrm>
            <a:off x="6511900" y="2999994"/>
            <a:ext cx="1975790"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Community Voices</a:t>
            </a:r>
            <a:endParaRPr lang="en-US" sz="1600" dirty="0"/>
          </a:p>
        </p:txBody>
      </p:sp>
      <p:sp>
        <p:nvSpPr>
          <p:cNvPr id="23" name="Text 20"/>
          <p:cNvSpPr/>
          <p:nvPr/>
        </p:nvSpPr>
        <p:spPr>
          <a:xfrm>
            <a:off x="6511900" y="3621786"/>
            <a:ext cx="1975790" cy="465963"/>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Quotes and videos from residents and validators.</a:t>
            </a:r>
            <a:endParaRPr lang="en-US" sz="1200" dirty="0"/>
          </a:p>
        </p:txBody>
      </p:sp>
      <p:sp>
        <p:nvSpPr>
          <p:cNvPr id="24" name="Shape 21"/>
          <p:cNvSpPr/>
          <p:nvPr/>
        </p:nvSpPr>
        <p:spPr>
          <a:xfrm>
            <a:off x="9063761" y="2606802"/>
            <a:ext cx="2487854" cy="1645539"/>
          </a:xfrm>
          <a:prstGeom prst="roundRect">
            <a:avLst>
              <a:gd name="adj" fmla="val 4445"/>
            </a:avLst>
          </a:prstGeom>
          <a:solidFill>
            <a:srgbClr val="FFFFFF"/>
          </a:solidFill>
          <a:ln w="12700">
            <a:solidFill>
              <a:srgbClr val="D9E0EA"/>
            </a:solidFill>
            <a:prstDash val="solid"/>
          </a:ln>
        </p:spPr>
      </p:sp>
      <p:sp>
        <p:nvSpPr>
          <p:cNvPr id="25" name="Shape 22"/>
          <p:cNvSpPr/>
          <p:nvPr/>
        </p:nvSpPr>
        <p:spPr>
          <a:xfrm>
            <a:off x="9063761" y="2606802"/>
            <a:ext cx="2487854" cy="64008"/>
          </a:xfrm>
          <a:prstGeom prst="rect">
            <a:avLst/>
          </a:prstGeom>
          <a:solidFill>
            <a:srgbClr val="A94599"/>
          </a:solidFill>
          <a:ln/>
        </p:spPr>
      </p:sp>
      <p:sp>
        <p:nvSpPr>
          <p:cNvPr id="26" name="Text 23"/>
          <p:cNvSpPr/>
          <p:nvPr/>
        </p:nvSpPr>
        <p:spPr>
          <a:xfrm>
            <a:off x="9319793" y="2753106"/>
            <a:ext cx="1975790" cy="228600"/>
          </a:xfrm>
          <a:prstGeom prst="rect">
            <a:avLst/>
          </a:prstGeom>
          <a:noFill/>
          <a:ln/>
        </p:spPr>
        <p:txBody>
          <a:bodyPr wrap="square" rtlCol="0" anchor="ctr"/>
          <a:lstStyle/>
          <a:p>
            <a:pPr indent="0" marL="0">
              <a:buNone/>
            </a:pPr>
            <a:r>
              <a:rPr lang="en-US" sz="1000" b="1" spc="150" kern="0" dirty="0">
                <a:solidFill>
                  <a:srgbClr val="A94599"/>
                </a:solidFill>
                <a:latin typeface="Calibri" pitchFamily="34" charset="0"/>
                <a:ea typeface="Calibri" pitchFamily="34" charset="-122"/>
                <a:cs typeface="Calibri" pitchFamily="34" charset="-120"/>
              </a:rPr>
              <a:t>04</a:t>
            </a:r>
            <a:endParaRPr lang="en-US" sz="1000" dirty="0"/>
          </a:p>
        </p:txBody>
      </p:sp>
      <p:sp>
        <p:nvSpPr>
          <p:cNvPr id="27" name="Text 24"/>
          <p:cNvSpPr/>
          <p:nvPr/>
        </p:nvSpPr>
        <p:spPr>
          <a:xfrm>
            <a:off x="9319793" y="2999994"/>
            <a:ext cx="1975790"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Research &amp; Polling</a:t>
            </a:r>
            <a:endParaRPr lang="en-US" sz="1600" dirty="0"/>
          </a:p>
        </p:txBody>
      </p:sp>
      <p:sp>
        <p:nvSpPr>
          <p:cNvPr id="28" name="Text 25"/>
          <p:cNvSpPr/>
          <p:nvPr/>
        </p:nvSpPr>
        <p:spPr>
          <a:xfrm>
            <a:off x="9319793" y="3621786"/>
            <a:ext cx="1975790" cy="465963"/>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Data on public support and park use. Added later, once research is ready to promote.</a:t>
            </a:r>
            <a:endParaRPr lang="en-US" sz="1200" dirty="0"/>
          </a:p>
        </p:txBody>
      </p:sp>
      <p:sp>
        <p:nvSpPr>
          <p:cNvPr id="29" name="Shape 26"/>
          <p:cNvSpPr/>
          <p:nvPr/>
        </p:nvSpPr>
        <p:spPr>
          <a:xfrm>
            <a:off x="640080" y="4572381"/>
            <a:ext cx="2487854" cy="1645539"/>
          </a:xfrm>
          <a:prstGeom prst="roundRect">
            <a:avLst>
              <a:gd name="adj" fmla="val 4445"/>
            </a:avLst>
          </a:prstGeom>
          <a:solidFill>
            <a:srgbClr val="FFFFFF"/>
          </a:solidFill>
          <a:ln w="12700">
            <a:solidFill>
              <a:srgbClr val="D9E0EA"/>
            </a:solidFill>
            <a:prstDash val="solid"/>
          </a:ln>
        </p:spPr>
      </p:sp>
      <p:sp>
        <p:nvSpPr>
          <p:cNvPr id="30" name="Shape 27"/>
          <p:cNvSpPr/>
          <p:nvPr/>
        </p:nvSpPr>
        <p:spPr>
          <a:xfrm>
            <a:off x="640080" y="4572381"/>
            <a:ext cx="2487854" cy="64008"/>
          </a:xfrm>
          <a:prstGeom prst="rect">
            <a:avLst/>
          </a:prstGeom>
          <a:solidFill>
            <a:srgbClr val="0B59A6"/>
          </a:solidFill>
          <a:ln/>
        </p:spPr>
      </p:sp>
      <p:sp>
        <p:nvSpPr>
          <p:cNvPr id="31" name="Text 28"/>
          <p:cNvSpPr/>
          <p:nvPr/>
        </p:nvSpPr>
        <p:spPr>
          <a:xfrm>
            <a:off x="896112" y="4718685"/>
            <a:ext cx="1975790" cy="228600"/>
          </a:xfrm>
          <a:prstGeom prst="rect">
            <a:avLst/>
          </a:prstGeom>
          <a:noFill/>
          <a:ln/>
        </p:spPr>
        <p:txBody>
          <a:bodyPr wrap="square" rtlCol="0" anchor="ctr"/>
          <a:lstStyle/>
          <a:p>
            <a:pPr indent="0" marL="0">
              <a:buNone/>
            </a:pPr>
            <a:r>
              <a:rPr lang="en-US" sz="1000" b="1" spc="150" kern="0" dirty="0">
                <a:solidFill>
                  <a:srgbClr val="0B59A6"/>
                </a:solidFill>
                <a:latin typeface="Calibri" pitchFamily="34" charset="0"/>
                <a:ea typeface="Calibri" pitchFamily="34" charset="-122"/>
                <a:cs typeface="Calibri" pitchFamily="34" charset="-120"/>
              </a:rPr>
              <a:t>05</a:t>
            </a:r>
            <a:endParaRPr lang="en-US" sz="1000" dirty="0"/>
          </a:p>
        </p:txBody>
      </p:sp>
      <p:sp>
        <p:nvSpPr>
          <p:cNvPr id="32" name="Text 29"/>
          <p:cNvSpPr/>
          <p:nvPr/>
        </p:nvSpPr>
        <p:spPr>
          <a:xfrm>
            <a:off x="896112" y="4965573"/>
            <a:ext cx="1975790"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News &amp; Updates</a:t>
            </a:r>
            <a:endParaRPr lang="en-US" sz="1600" dirty="0"/>
          </a:p>
        </p:txBody>
      </p:sp>
      <p:sp>
        <p:nvSpPr>
          <p:cNvPr id="33" name="Text 30"/>
          <p:cNvSpPr/>
          <p:nvPr/>
        </p:nvSpPr>
        <p:spPr>
          <a:xfrm>
            <a:off x="896112" y="5587365"/>
            <a:ext cx="1975790" cy="465963"/>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Press, statements, and campaign milestones.</a:t>
            </a:r>
            <a:endParaRPr lang="en-US" sz="1200" dirty="0"/>
          </a:p>
        </p:txBody>
      </p:sp>
      <p:sp>
        <p:nvSpPr>
          <p:cNvPr id="34" name="Shape 31"/>
          <p:cNvSpPr/>
          <p:nvPr/>
        </p:nvSpPr>
        <p:spPr>
          <a:xfrm>
            <a:off x="3447974" y="4572381"/>
            <a:ext cx="2487854" cy="1645539"/>
          </a:xfrm>
          <a:prstGeom prst="roundRect">
            <a:avLst>
              <a:gd name="adj" fmla="val 4445"/>
            </a:avLst>
          </a:prstGeom>
          <a:solidFill>
            <a:srgbClr val="FFFFFF"/>
          </a:solidFill>
          <a:ln w="12700">
            <a:solidFill>
              <a:srgbClr val="D9E0EA"/>
            </a:solidFill>
            <a:prstDash val="solid"/>
          </a:ln>
        </p:spPr>
      </p:sp>
      <p:sp>
        <p:nvSpPr>
          <p:cNvPr id="35" name="Shape 32"/>
          <p:cNvSpPr/>
          <p:nvPr/>
        </p:nvSpPr>
        <p:spPr>
          <a:xfrm>
            <a:off x="3447974" y="4572381"/>
            <a:ext cx="2487854" cy="64008"/>
          </a:xfrm>
          <a:prstGeom prst="rect">
            <a:avLst/>
          </a:prstGeom>
          <a:solidFill>
            <a:srgbClr val="8AC440"/>
          </a:solidFill>
          <a:ln/>
        </p:spPr>
      </p:sp>
      <p:sp>
        <p:nvSpPr>
          <p:cNvPr id="36" name="Text 33"/>
          <p:cNvSpPr/>
          <p:nvPr/>
        </p:nvSpPr>
        <p:spPr>
          <a:xfrm>
            <a:off x="3704006" y="4718685"/>
            <a:ext cx="1975790" cy="228600"/>
          </a:xfrm>
          <a:prstGeom prst="rect">
            <a:avLst/>
          </a:prstGeom>
          <a:noFill/>
          <a:ln/>
        </p:spPr>
        <p:txBody>
          <a:bodyPr wrap="square" rtlCol="0" anchor="ctr"/>
          <a:lstStyle/>
          <a:p>
            <a:pPr indent="0" marL="0">
              <a:buNone/>
            </a:pPr>
            <a:r>
              <a:rPr lang="en-US" sz="1000" b="1" spc="150" kern="0" dirty="0">
                <a:solidFill>
                  <a:srgbClr val="8AC440"/>
                </a:solidFill>
                <a:latin typeface="Calibri" pitchFamily="34" charset="0"/>
                <a:ea typeface="Calibri" pitchFamily="34" charset="-122"/>
                <a:cs typeface="Calibri" pitchFamily="34" charset="-120"/>
              </a:rPr>
              <a:t>06</a:t>
            </a:r>
            <a:endParaRPr lang="en-US" sz="1000" dirty="0"/>
          </a:p>
        </p:txBody>
      </p:sp>
      <p:sp>
        <p:nvSpPr>
          <p:cNvPr id="37" name="Text 34"/>
          <p:cNvSpPr/>
          <p:nvPr/>
        </p:nvSpPr>
        <p:spPr>
          <a:xfrm>
            <a:off x="3704006" y="4965573"/>
            <a:ext cx="1975790" cy="274320"/>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About Us</a:t>
            </a:r>
            <a:endParaRPr lang="en-US" sz="1600" dirty="0"/>
          </a:p>
        </p:txBody>
      </p:sp>
      <p:sp>
        <p:nvSpPr>
          <p:cNvPr id="38" name="Text 35"/>
          <p:cNvSpPr/>
          <p:nvPr/>
        </p:nvSpPr>
        <p:spPr>
          <a:xfrm>
            <a:off x="3704006" y="5331333"/>
            <a:ext cx="1975790" cy="721995"/>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Coalition partners and organizational backing.</a:t>
            </a:r>
            <a:endParaRPr lang="en-US" sz="1200" dirty="0"/>
          </a:p>
        </p:txBody>
      </p:sp>
      <p:sp>
        <p:nvSpPr>
          <p:cNvPr id="39" name="Shape 36"/>
          <p:cNvSpPr/>
          <p:nvPr/>
        </p:nvSpPr>
        <p:spPr>
          <a:xfrm>
            <a:off x="6255868" y="4572381"/>
            <a:ext cx="2487854" cy="1645539"/>
          </a:xfrm>
          <a:prstGeom prst="roundRect">
            <a:avLst>
              <a:gd name="adj" fmla="val 4445"/>
            </a:avLst>
          </a:prstGeom>
          <a:solidFill>
            <a:srgbClr val="FFFFFF"/>
          </a:solidFill>
          <a:ln w="12700">
            <a:solidFill>
              <a:srgbClr val="D9E0EA"/>
            </a:solidFill>
            <a:prstDash val="solid"/>
          </a:ln>
        </p:spPr>
      </p:sp>
      <p:sp>
        <p:nvSpPr>
          <p:cNvPr id="40" name="Shape 37"/>
          <p:cNvSpPr/>
          <p:nvPr/>
        </p:nvSpPr>
        <p:spPr>
          <a:xfrm>
            <a:off x="6255868" y="4572381"/>
            <a:ext cx="2487854" cy="64008"/>
          </a:xfrm>
          <a:prstGeom prst="rect">
            <a:avLst/>
          </a:prstGeom>
          <a:solidFill>
            <a:srgbClr val="A94599"/>
          </a:solidFill>
          <a:ln/>
        </p:spPr>
      </p:sp>
      <p:sp>
        <p:nvSpPr>
          <p:cNvPr id="41" name="Text 38"/>
          <p:cNvSpPr/>
          <p:nvPr/>
        </p:nvSpPr>
        <p:spPr>
          <a:xfrm>
            <a:off x="6511900" y="4718685"/>
            <a:ext cx="1975790" cy="228600"/>
          </a:xfrm>
          <a:prstGeom prst="rect">
            <a:avLst/>
          </a:prstGeom>
          <a:noFill/>
          <a:ln/>
        </p:spPr>
        <p:txBody>
          <a:bodyPr wrap="square" rtlCol="0" anchor="ctr"/>
          <a:lstStyle/>
          <a:p>
            <a:pPr indent="0" marL="0">
              <a:buNone/>
            </a:pPr>
            <a:r>
              <a:rPr lang="en-US" sz="1000" b="1" spc="150" kern="0" dirty="0">
                <a:solidFill>
                  <a:srgbClr val="A94599"/>
                </a:solidFill>
                <a:latin typeface="Calibri" pitchFamily="34" charset="0"/>
                <a:ea typeface="Calibri" pitchFamily="34" charset="-122"/>
                <a:cs typeface="Calibri" pitchFamily="34" charset="-120"/>
              </a:rPr>
              <a:t>07</a:t>
            </a:r>
            <a:endParaRPr lang="en-US" sz="1000" dirty="0"/>
          </a:p>
        </p:txBody>
      </p:sp>
      <p:sp>
        <p:nvSpPr>
          <p:cNvPr id="42" name="Text 39"/>
          <p:cNvSpPr/>
          <p:nvPr/>
        </p:nvSpPr>
        <p:spPr>
          <a:xfrm>
            <a:off x="6511900" y="4965573"/>
            <a:ext cx="1975790" cy="530352"/>
          </a:xfrm>
          <a:prstGeom prst="rect">
            <a:avLst/>
          </a:prstGeom>
          <a:noFill/>
          <a:ln/>
        </p:spPr>
        <p:txBody>
          <a:bodyPr wrap="square" rtlCol="0" anchor="t"/>
          <a:lstStyle/>
          <a:p>
            <a:pPr indent="0" marL="0">
              <a:lnSpc>
                <a:spcPts val="2000"/>
              </a:lnSpc>
              <a:buNone/>
            </a:pPr>
            <a:r>
              <a:rPr lang="en-US" sz="1600" b="1" dirty="0">
                <a:solidFill>
                  <a:srgbClr val="0F2446"/>
                </a:solidFill>
                <a:latin typeface="Georgia" pitchFamily="34" charset="0"/>
                <a:ea typeface="Georgia" pitchFamily="34" charset="-122"/>
                <a:cs typeface="Georgia" pitchFamily="34" charset="-120"/>
              </a:rPr>
              <a:t>Get Involved</a:t>
            </a:r>
            <a:endParaRPr lang="en-US" sz="1600" dirty="0"/>
          </a:p>
        </p:txBody>
      </p:sp>
      <p:sp>
        <p:nvSpPr>
          <p:cNvPr id="43" name="Text 40"/>
          <p:cNvSpPr/>
          <p:nvPr/>
        </p:nvSpPr>
        <p:spPr>
          <a:xfrm>
            <a:off x="6511900" y="5587365"/>
            <a:ext cx="1975790" cy="465963"/>
          </a:xfrm>
          <a:prstGeom prst="rect">
            <a:avLst/>
          </a:prstGeom>
          <a:noFill/>
          <a:ln/>
        </p:spPr>
        <p:txBody>
          <a:bodyPr wrap="square" rtlCol="0" anchor="t"/>
          <a:lstStyle/>
          <a:p>
            <a:pPr indent="0" marL="0">
              <a:lnSpc>
                <a:spcPts val="1620"/>
              </a:lnSpc>
              <a:buNone/>
            </a:pPr>
            <a:r>
              <a:rPr lang="en-US" sz="1200" dirty="0">
                <a:solidFill>
                  <a:srgbClr val="5B6B80"/>
                </a:solidFill>
                <a:latin typeface="Calibri" pitchFamily="34" charset="0"/>
                <a:ea typeface="Calibri" pitchFamily="34" charset="-122"/>
                <a:cs typeface="Calibri" pitchFamily="34" charset="-120"/>
              </a:rPr>
              <a:t>Sign up, volunteer, share.</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292608"/>
            <a:ext cx="1371600" cy="777240"/>
          </a:xfrm>
          <a:prstGeom prst="rect">
            <a:avLst/>
          </a:prstGeom>
        </p:spPr>
      </p:pic>
      <p:sp>
        <p:nvSpPr>
          <p:cNvPr id="3" name="Text 0"/>
          <p:cNvSpPr/>
          <p:nvPr/>
        </p:nvSpPr>
        <p:spPr>
          <a:xfrm>
            <a:off x="2240280" y="502920"/>
            <a:ext cx="6400800" cy="365760"/>
          </a:xfrm>
          <a:prstGeom prst="rect">
            <a:avLst/>
          </a:prstGeom>
          <a:noFill/>
          <a:ln/>
        </p:spPr>
        <p:txBody>
          <a:bodyPr wrap="square" rtlCol="0" anchor="ctr"/>
          <a:lstStyle/>
          <a:p>
            <a:pPr indent="0" marL="0">
              <a:buNone/>
            </a:pPr>
            <a:r>
              <a:rPr lang="en-US" sz="1100" b="1" spc="200" kern="0" dirty="0">
                <a:solidFill>
                  <a:srgbClr val="5B6B80"/>
                </a:solidFill>
                <a:latin typeface="Calibri" pitchFamily="34" charset="0"/>
                <a:ea typeface="Calibri" pitchFamily="34" charset="-122"/>
                <a:cs typeface="Calibri" pitchFamily="34" charset="-120"/>
              </a:rPr>
              <a:t>01 · COALITION WEBSITE</a:t>
            </a:r>
            <a:endParaRPr lang="en-US" sz="1100" dirty="0"/>
          </a:p>
        </p:txBody>
      </p:sp>
      <p:sp>
        <p:nvSpPr>
          <p:cNvPr id="4" name="Shape 1"/>
          <p:cNvSpPr/>
          <p:nvPr/>
        </p:nvSpPr>
        <p:spPr>
          <a:xfrm>
            <a:off x="640080" y="1170432"/>
            <a:ext cx="10911535" cy="32004"/>
          </a:xfrm>
          <a:prstGeom prst="rect">
            <a:avLst/>
          </a:prstGeom>
          <a:solidFill>
            <a:srgbClr val="0B59A6"/>
          </a:solidFill>
          <a:ln/>
        </p:spPr>
      </p:sp>
      <p:sp>
        <p:nvSpPr>
          <p:cNvPr id="5" name="Text 2"/>
          <p:cNvSpPr/>
          <p:nvPr/>
        </p:nvSpPr>
        <p:spPr>
          <a:xfrm>
            <a:off x="11002975" y="6263640"/>
            <a:ext cx="548640" cy="274320"/>
          </a:xfrm>
          <a:prstGeom prst="rect">
            <a:avLst/>
          </a:prstGeom>
          <a:noFill/>
          <a:ln/>
        </p:spPr>
        <p:txBody>
          <a:bodyPr wrap="square" rtlCol="0" anchor="ctr"/>
          <a:lstStyle/>
          <a:p>
            <a:pPr algn="r" indent="0" marL="0">
              <a:buNone/>
            </a:pPr>
            <a:r>
              <a:rPr lang="en-US" sz="1000" dirty="0">
                <a:solidFill>
                  <a:srgbClr val="5B6B80"/>
                </a:solidFill>
                <a:latin typeface="Calibri" pitchFamily="34" charset="0"/>
                <a:ea typeface="Calibri" pitchFamily="34" charset="-122"/>
                <a:cs typeface="Calibri" pitchFamily="34" charset="-120"/>
              </a:rPr>
              <a:t>8</a:t>
            </a:r>
            <a:endParaRPr lang="en-US" sz="1000" dirty="0"/>
          </a:p>
        </p:txBody>
      </p:sp>
      <p:sp>
        <p:nvSpPr>
          <p:cNvPr id="6" name="Text 3"/>
          <p:cNvSpPr/>
          <p:nvPr/>
        </p:nvSpPr>
        <p:spPr>
          <a:xfrm>
            <a:off x="640080" y="6263640"/>
            <a:ext cx="5486400" cy="274320"/>
          </a:xfrm>
          <a:prstGeom prst="rect">
            <a:avLst/>
          </a:prstGeom>
          <a:noFill/>
          <a:ln/>
        </p:spPr>
        <p:txBody>
          <a:bodyPr wrap="square" rtlCol="0" anchor="ctr"/>
          <a:lstStyle/>
          <a:p>
            <a:pPr indent="0" marL="0">
              <a:buNone/>
            </a:pPr>
            <a:r>
              <a:rPr lang="en-US" sz="1000" dirty="0">
                <a:solidFill>
                  <a:srgbClr val="5B6B80"/>
                </a:solidFill>
                <a:latin typeface="Calibri" pitchFamily="34" charset="0"/>
                <a:ea typeface="Calibri" pitchFamily="34" charset="-122"/>
                <a:cs typeface="Calibri" pitchFamily="34" charset="-120"/>
              </a:rPr>
              <a:t>A Better Park for All · Campaign Creative Plan</a:t>
            </a:r>
            <a:endParaRPr lang="en-US" sz="1000" dirty="0"/>
          </a:p>
        </p:txBody>
      </p:sp>
      <p:sp>
        <p:nvSpPr>
          <p:cNvPr id="7" name="Text 4"/>
          <p:cNvSpPr/>
          <p:nvPr/>
        </p:nvSpPr>
        <p:spPr>
          <a:xfrm>
            <a:off x="640080" y="1417320"/>
            <a:ext cx="10911535" cy="457200"/>
          </a:xfrm>
          <a:prstGeom prst="rect">
            <a:avLst/>
          </a:prstGeom>
          <a:noFill/>
          <a:ln/>
        </p:spPr>
        <p:txBody>
          <a:bodyPr wrap="square" rtlCol="0" anchor="ctr"/>
          <a:lstStyle/>
          <a:p>
            <a:pPr indent="0" marL="0">
              <a:buNone/>
            </a:pPr>
            <a:r>
              <a:rPr lang="en-US" sz="2800" b="1" dirty="0">
                <a:solidFill>
                  <a:srgbClr val="0F2446"/>
                </a:solidFill>
                <a:latin typeface="Georgia" pitchFamily="34" charset="0"/>
                <a:ea typeface="Georgia" pitchFamily="34" charset="-122"/>
                <a:cs typeface="Georgia" pitchFamily="34" charset="-120"/>
              </a:rPr>
              <a:t>Example layout — Home</a:t>
            </a:r>
            <a:endParaRPr lang="en-US" sz="2800" dirty="0"/>
          </a:p>
        </p:txBody>
      </p:sp>
      <p:sp>
        <p:nvSpPr>
          <p:cNvPr id="8" name="Shape 5"/>
          <p:cNvSpPr/>
          <p:nvPr/>
        </p:nvSpPr>
        <p:spPr>
          <a:xfrm>
            <a:off x="640080" y="2011680"/>
            <a:ext cx="6328690" cy="3566160"/>
          </a:xfrm>
          <a:prstGeom prst="roundRect">
            <a:avLst>
              <a:gd name="adj" fmla="val 2051"/>
            </a:avLst>
          </a:prstGeom>
          <a:solidFill>
            <a:srgbClr val="0F2446"/>
          </a:solidFill>
          <a:ln w="12700">
            <a:solidFill>
              <a:srgbClr val="0F2446"/>
            </a:solidFill>
            <a:prstDash val="solid"/>
          </a:ln>
        </p:spPr>
      </p:sp>
      <p:sp>
        <p:nvSpPr>
          <p:cNvPr id="9" name="Text 6"/>
          <p:cNvSpPr/>
          <p:nvPr/>
        </p:nvSpPr>
        <p:spPr>
          <a:xfrm>
            <a:off x="1005840" y="2240280"/>
            <a:ext cx="3657600" cy="274320"/>
          </a:xfrm>
          <a:prstGeom prst="rect">
            <a:avLst/>
          </a:prstGeom>
          <a:noFill/>
          <a:ln/>
        </p:spPr>
        <p:txBody>
          <a:bodyPr wrap="square" rtlCol="0" anchor="ctr"/>
          <a:lstStyle/>
          <a:p>
            <a:pPr indent="0" marL="0">
              <a:buNone/>
            </a:pPr>
            <a:r>
              <a:rPr lang="en-US" sz="1000" b="1" spc="150" kern="0" dirty="0">
                <a:solidFill>
                  <a:srgbClr val="8FA6C4"/>
                </a:solidFill>
                <a:latin typeface="Calibri" pitchFamily="34" charset="0"/>
                <a:ea typeface="Calibri" pitchFamily="34" charset="-122"/>
                <a:cs typeface="Calibri" pitchFamily="34" charset="-120"/>
              </a:rPr>
              <a:t>i · THE PROBLEM</a:t>
            </a:r>
            <a:endParaRPr lang="en-US" sz="1000" dirty="0"/>
          </a:p>
        </p:txBody>
      </p:sp>
      <p:sp>
        <p:nvSpPr>
          <p:cNvPr id="10" name="Text 7"/>
          <p:cNvSpPr/>
          <p:nvPr/>
        </p:nvSpPr>
        <p:spPr>
          <a:xfrm>
            <a:off x="1005840" y="2560320"/>
            <a:ext cx="5597170" cy="914400"/>
          </a:xfrm>
          <a:prstGeom prst="rect">
            <a:avLst/>
          </a:prstGeom>
          <a:noFill/>
          <a:ln/>
        </p:spPr>
        <p:txBody>
          <a:bodyPr wrap="square" rtlCol="0" anchor="t"/>
          <a:lstStyle/>
          <a:p>
            <a:pPr indent="0" marL="0">
              <a:buNone/>
            </a:pPr>
            <a:r>
              <a:rPr lang="en-US" sz="2400" b="1" dirty="0">
                <a:solidFill>
                  <a:srgbClr val="FFFFFF"/>
                </a:solidFill>
                <a:latin typeface="Georgia" pitchFamily="34" charset="0"/>
                <a:ea typeface="Georgia" pitchFamily="34" charset="-122"/>
                <a:cs typeface="Georgia" pitchFamily="34" charset="-120"/>
              </a:rPr>
              <a:t>Most of Liberty State Park is still fenced off.</a:t>
            </a:r>
            <a:endParaRPr lang="en-US" sz="2400" dirty="0"/>
          </a:p>
        </p:txBody>
      </p:sp>
      <p:sp>
        <p:nvSpPr>
          <p:cNvPr id="11" name="Text 8"/>
          <p:cNvSpPr/>
          <p:nvPr/>
        </p:nvSpPr>
        <p:spPr>
          <a:xfrm>
            <a:off x="1005840" y="3566160"/>
            <a:ext cx="5597170" cy="914400"/>
          </a:xfrm>
          <a:prstGeom prst="rect">
            <a:avLst/>
          </a:prstGeom>
          <a:noFill/>
          <a:ln/>
        </p:spPr>
        <p:txBody>
          <a:bodyPr wrap="square" rtlCol="0" anchor="t"/>
          <a:lstStyle/>
          <a:p>
            <a:pPr indent="0" marL="0">
              <a:lnSpc>
                <a:spcPts val="1700"/>
              </a:lnSpc>
              <a:buNone/>
            </a:pPr>
            <a:r>
              <a:rPr lang="en-US" sz="1250" dirty="0">
                <a:solidFill>
                  <a:srgbClr val="C9D6E6"/>
                </a:solidFill>
                <a:latin typeface="Calibri" pitchFamily="34" charset="0"/>
                <a:ea typeface="Calibri" pitchFamily="34" charset="-122"/>
                <a:cs typeface="Calibri" pitchFamily="34" charset="-120"/>
              </a:rPr>
              <a:t>230 acres of Liberty State Park are fenced off from the community. But we can build a park that serves everyone: from pickleballers to birders, youth athletics to environmental preservation.</a:t>
            </a:r>
            <a:endParaRPr lang="en-US" sz="1250" dirty="0"/>
          </a:p>
        </p:txBody>
      </p:sp>
      <p:sp>
        <p:nvSpPr>
          <p:cNvPr id="12" name="Shape 9"/>
          <p:cNvSpPr/>
          <p:nvPr/>
        </p:nvSpPr>
        <p:spPr>
          <a:xfrm>
            <a:off x="1005840" y="4572000"/>
            <a:ext cx="2103120" cy="411480"/>
          </a:xfrm>
          <a:prstGeom prst="roundRect">
            <a:avLst>
              <a:gd name="adj" fmla="val 44444"/>
            </a:avLst>
          </a:prstGeom>
          <a:solidFill>
            <a:srgbClr val="8AC440"/>
          </a:solidFill>
          <a:ln/>
        </p:spPr>
      </p:sp>
      <p:sp>
        <p:nvSpPr>
          <p:cNvPr id="13" name="Text 10"/>
          <p:cNvSpPr/>
          <p:nvPr/>
        </p:nvSpPr>
        <p:spPr>
          <a:xfrm>
            <a:off x="1005840" y="4572000"/>
            <a:ext cx="2103120" cy="411480"/>
          </a:xfrm>
          <a:prstGeom prst="rect">
            <a:avLst/>
          </a:prstGeom>
          <a:noFill/>
          <a:ln/>
        </p:spPr>
        <p:txBody>
          <a:bodyPr wrap="square" rtlCol="0" anchor="ctr"/>
          <a:lstStyle/>
          <a:p>
            <a:pPr algn="ctr" indent="0" marL="0">
              <a:buNone/>
            </a:pPr>
            <a:r>
              <a:rPr lang="en-US" sz="1200" b="1" dirty="0">
                <a:solidFill>
                  <a:srgbClr val="0F2446"/>
                </a:solidFill>
                <a:latin typeface="Calibri" pitchFamily="34" charset="0"/>
                <a:ea typeface="Calibri" pitchFamily="34" charset="-122"/>
                <a:cs typeface="Calibri" pitchFamily="34" charset="-120"/>
              </a:rPr>
              <a:t>Join the coalition →</a:t>
            </a:r>
            <a:endParaRPr lang="en-US" sz="1200" dirty="0"/>
          </a:p>
        </p:txBody>
      </p:sp>
      <p:sp>
        <p:nvSpPr>
          <p:cNvPr id="14" name="Text 11"/>
          <p:cNvSpPr/>
          <p:nvPr/>
        </p:nvSpPr>
        <p:spPr>
          <a:xfrm>
            <a:off x="1005840" y="5074920"/>
            <a:ext cx="5597170" cy="365760"/>
          </a:xfrm>
          <a:prstGeom prst="rect">
            <a:avLst/>
          </a:prstGeom>
          <a:noFill/>
          <a:ln/>
        </p:spPr>
        <p:txBody>
          <a:bodyPr wrap="square" rtlCol="0" anchor="ctr"/>
          <a:lstStyle/>
          <a:p>
            <a:pPr indent="0" marL="0">
              <a:buNone/>
            </a:pPr>
            <a:r>
              <a:rPr lang="en-US" sz="1000" dirty="0">
                <a:solidFill>
                  <a:srgbClr val="8FA6C4"/>
                </a:solidFill>
                <a:latin typeface="Calibri" pitchFamily="34" charset="0"/>
                <a:ea typeface="Calibri" pitchFamily="34" charset="-122"/>
                <a:cs typeface="Calibri" pitchFamily="34" charset="-120"/>
              </a:rPr>
              <a:t>CTA copy · "Join Hudson County residents who believe we deserve a Better Park for All"</a:t>
            </a:r>
            <a:endParaRPr lang="en-US" sz="1000" dirty="0"/>
          </a:p>
        </p:txBody>
      </p:sp>
      <p:sp>
        <p:nvSpPr>
          <p:cNvPr id="15" name="Shape 12"/>
          <p:cNvSpPr/>
          <p:nvPr/>
        </p:nvSpPr>
        <p:spPr>
          <a:xfrm>
            <a:off x="7288810" y="2011680"/>
            <a:ext cx="4262805" cy="1691640"/>
          </a:xfrm>
          <a:prstGeom prst="roundRect">
            <a:avLst>
              <a:gd name="adj" fmla="val 4324"/>
            </a:avLst>
          </a:prstGeom>
          <a:solidFill>
            <a:srgbClr val="F4F6F9"/>
          </a:solidFill>
          <a:ln w="12700">
            <a:solidFill>
              <a:srgbClr val="D9E0EA"/>
            </a:solidFill>
            <a:prstDash val="solid"/>
          </a:ln>
        </p:spPr>
      </p:sp>
      <p:sp>
        <p:nvSpPr>
          <p:cNvPr id="16" name="Text 13"/>
          <p:cNvSpPr/>
          <p:nvPr/>
        </p:nvSpPr>
        <p:spPr>
          <a:xfrm>
            <a:off x="7563130" y="2194560"/>
            <a:ext cx="3714165" cy="274320"/>
          </a:xfrm>
          <a:prstGeom prst="rect">
            <a:avLst/>
          </a:prstGeom>
          <a:noFill/>
          <a:ln/>
        </p:spPr>
        <p:txBody>
          <a:bodyPr wrap="square" rtlCol="0" anchor="ctr"/>
          <a:lstStyle/>
          <a:p>
            <a:pPr indent="0" marL="0">
              <a:buNone/>
            </a:pPr>
            <a:r>
              <a:rPr lang="en-US" sz="1000" b="1" spc="120" kern="0" dirty="0">
                <a:solidFill>
                  <a:srgbClr val="0B59A6"/>
                </a:solidFill>
                <a:latin typeface="Calibri" pitchFamily="34" charset="0"/>
                <a:ea typeface="Calibri" pitchFamily="34" charset="-122"/>
                <a:cs typeface="Calibri" pitchFamily="34" charset="-120"/>
              </a:rPr>
              <a:t>HERO IMAGE / AUTO-PLAY VIDEO</a:t>
            </a:r>
            <a:endParaRPr lang="en-US" sz="1000" dirty="0"/>
          </a:p>
        </p:txBody>
      </p:sp>
      <p:sp>
        <p:nvSpPr>
          <p:cNvPr id="17" name="Text 14"/>
          <p:cNvSpPr/>
          <p:nvPr/>
        </p:nvSpPr>
        <p:spPr>
          <a:xfrm>
            <a:off x="7563130" y="2487168"/>
            <a:ext cx="3714165" cy="1097280"/>
          </a:xfrm>
          <a:prstGeom prst="rect">
            <a:avLst/>
          </a:prstGeom>
          <a:noFill/>
          <a:ln/>
        </p:spPr>
        <p:txBody>
          <a:bodyPr wrap="square" rtlCol="0" anchor="t"/>
          <a:lstStyle/>
          <a:p>
            <a:pPr indent="0" marL="0">
              <a:lnSpc>
                <a:spcPts val="1500"/>
              </a:lnSpc>
              <a:buNone/>
            </a:pPr>
            <a:r>
              <a:rPr lang="en-US" sz="1150" dirty="0">
                <a:solidFill>
                  <a:srgbClr val="5B6B80"/>
                </a:solidFill>
                <a:latin typeface="Calibri" pitchFamily="34" charset="0"/>
                <a:ea typeface="Calibri" pitchFamily="34" charset="-122"/>
                <a:cs typeface="Calibri" pitchFamily="34" charset="-120"/>
              </a:rPr>
              <a:t>Kid(s) with a soccer ball standing on one side of a fence, looking through into the park. Recreated near the site. Doubles as the cover frame for the :30 table-setter, which auto-plays on load.</a:t>
            </a:r>
            <a:endParaRPr lang="en-US" sz="1150" dirty="0"/>
          </a:p>
        </p:txBody>
      </p:sp>
      <p:sp>
        <p:nvSpPr>
          <p:cNvPr id="18" name="Shape 15"/>
          <p:cNvSpPr/>
          <p:nvPr/>
        </p:nvSpPr>
        <p:spPr>
          <a:xfrm>
            <a:off x="7288810" y="3840480"/>
            <a:ext cx="4262805" cy="1737360"/>
          </a:xfrm>
          <a:prstGeom prst="roundRect">
            <a:avLst>
              <a:gd name="adj" fmla="val 4211"/>
            </a:avLst>
          </a:prstGeom>
          <a:solidFill>
            <a:srgbClr val="FFFFFF"/>
          </a:solidFill>
          <a:ln w="12700">
            <a:solidFill>
              <a:srgbClr val="D9E0EA"/>
            </a:solidFill>
            <a:prstDash val="solid"/>
          </a:ln>
        </p:spPr>
      </p:sp>
      <p:sp>
        <p:nvSpPr>
          <p:cNvPr id="19" name="Text 16"/>
          <p:cNvSpPr/>
          <p:nvPr/>
        </p:nvSpPr>
        <p:spPr>
          <a:xfrm>
            <a:off x="7563130" y="4023360"/>
            <a:ext cx="3714165" cy="274320"/>
          </a:xfrm>
          <a:prstGeom prst="rect">
            <a:avLst/>
          </a:prstGeom>
          <a:noFill/>
          <a:ln/>
        </p:spPr>
        <p:txBody>
          <a:bodyPr wrap="square" rtlCol="0" anchor="ctr"/>
          <a:lstStyle/>
          <a:p>
            <a:pPr indent="0" marL="0">
              <a:buNone/>
            </a:pPr>
            <a:r>
              <a:rPr lang="en-US" sz="1000" b="1" spc="120" kern="0" dirty="0">
                <a:solidFill>
                  <a:srgbClr val="A94599"/>
                </a:solidFill>
                <a:latin typeface="Calibri" pitchFamily="34" charset="0"/>
                <a:ea typeface="Calibri" pitchFamily="34" charset="-122"/>
                <a:cs typeface="Calibri" pitchFamily="34" charset="-120"/>
              </a:rPr>
              <a:t>ii–vii · PAGE SECTIONS</a:t>
            </a:r>
            <a:endParaRPr lang="en-US" sz="1000" dirty="0"/>
          </a:p>
        </p:txBody>
      </p:sp>
      <p:sp>
        <p:nvSpPr>
          <p:cNvPr id="20" name="Text 17"/>
          <p:cNvSpPr/>
          <p:nvPr/>
        </p:nvSpPr>
        <p:spPr>
          <a:xfrm>
            <a:off x="7563130" y="4315968"/>
            <a:ext cx="3714165" cy="1188720"/>
          </a:xfrm>
          <a:prstGeom prst="rect">
            <a:avLst/>
          </a:prstGeom>
          <a:noFill/>
          <a:ln/>
        </p:spPr>
        <p:txBody>
          <a:bodyPr wrap="square" rtlCol="0" anchor="t"/>
          <a:lstStyle/>
          <a:p>
            <a:pPr marL="342900" indent="-342900">
              <a:lnSpc>
                <a:spcPts val="1500"/>
              </a:lnSpc>
              <a:buSzPct val="100000"/>
              <a:buChar char="•"/>
            </a:pPr>
            <a:r>
              <a:rPr lang="en-US" sz="1100" dirty="0">
                <a:solidFill>
                  <a:srgbClr val="0F2446"/>
                </a:solidFill>
                <a:latin typeface="Calibri" pitchFamily="34" charset="0"/>
                <a:ea typeface="Calibri" pitchFamily="34" charset="-122"/>
                <a:cs typeface="Calibri" pitchFamily="34" charset="-120"/>
              </a:rPr>
              <a:t>Our Mission — coalition statement</a:t>
            </a:r>
            <a:endParaRPr lang="en-US" sz="1100" dirty="0"/>
          </a:p>
          <a:p>
            <a:pPr marL="342900" indent="-342900">
              <a:lnSpc>
                <a:spcPts val="1500"/>
              </a:lnSpc>
              <a:buSzPct val="100000"/>
              <a:buChar char="•"/>
            </a:pPr>
            <a:r>
              <a:rPr lang="en-US" sz="1100" dirty="0">
                <a:solidFill>
                  <a:srgbClr val="0F2446"/>
                </a:solidFill>
                <a:latin typeface="Calibri" pitchFamily="34" charset="0"/>
                <a:ea typeface="Calibri" pitchFamily="34" charset="-122"/>
                <a:cs typeface="Calibri" pitchFamily="34" charset="-120"/>
              </a:rPr>
              <a:t>Community Voices — quotes + videos</a:t>
            </a:r>
            <a:endParaRPr lang="en-US" sz="1100" dirty="0"/>
          </a:p>
          <a:p>
            <a:pPr marL="342900" indent="-342900">
              <a:lnSpc>
                <a:spcPts val="1500"/>
              </a:lnSpc>
              <a:buSzPct val="100000"/>
              <a:buChar char="•"/>
            </a:pPr>
            <a:r>
              <a:rPr lang="en-US" sz="1100" dirty="0">
                <a:solidFill>
                  <a:srgbClr val="0F2446"/>
                </a:solidFill>
                <a:latin typeface="Calibri" pitchFamily="34" charset="0"/>
                <a:ea typeface="Calibri" pitchFamily="34" charset="-122"/>
                <a:cs typeface="Calibri" pitchFamily="34" charset="-120"/>
              </a:rPr>
              <a:t>Research &amp; Polling — added when ready</a:t>
            </a:r>
            <a:endParaRPr lang="en-US" sz="1100" dirty="0"/>
          </a:p>
          <a:p>
            <a:pPr marL="342900" indent="-342900">
              <a:lnSpc>
                <a:spcPts val="1500"/>
              </a:lnSpc>
              <a:buSzPct val="100000"/>
              <a:buChar char="•"/>
            </a:pPr>
            <a:r>
              <a:rPr lang="en-US" sz="1100" dirty="0">
                <a:solidFill>
                  <a:srgbClr val="0F2446"/>
                </a:solidFill>
                <a:latin typeface="Calibri" pitchFamily="34" charset="0"/>
                <a:ea typeface="Calibri" pitchFamily="34" charset="-122"/>
                <a:cs typeface="Calibri" pitchFamily="34" charset="-120"/>
              </a:rPr>
              <a:t>News &amp; Updates — press and milestones</a:t>
            </a:r>
            <a:endParaRPr lang="en-US" sz="1100" dirty="0"/>
          </a:p>
          <a:p>
            <a:pPr marL="342900" indent="-342900">
              <a:lnSpc>
                <a:spcPts val="1500"/>
              </a:lnSpc>
              <a:buSzPct val="100000"/>
              <a:buChar char="•"/>
            </a:pPr>
            <a:r>
              <a:rPr lang="en-US" sz="1100" dirty="0">
                <a:solidFill>
                  <a:srgbClr val="0F2446"/>
                </a:solidFill>
                <a:latin typeface="Calibri" pitchFamily="34" charset="0"/>
                <a:ea typeface="Calibri" pitchFamily="34" charset="-122"/>
                <a:cs typeface="Calibri" pitchFamily="34" charset="-120"/>
              </a:rPr>
              <a:t>About Us — partners and backing</a:t>
            </a:r>
            <a:endParaRPr lang="en-US" sz="1100" dirty="0"/>
          </a:p>
          <a:p>
            <a:pPr marL="342900" indent="-342900">
              <a:lnSpc>
                <a:spcPts val="1500"/>
              </a:lnSpc>
              <a:buSzPct val="100000"/>
              <a:buChar char="•"/>
            </a:pPr>
            <a:r>
              <a:rPr lang="en-US" sz="1100" dirty="0">
                <a:solidFill>
                  <a:srgbClr val="0F2446"/>
                </a:solidFill>
                <a:latin typeface="Calibri" pitchFamily="34" charset="0"/>
                <a:ea typeface="Calibri" pitchFamily="34" charset="-122"/>
                <a:cs typeface="Calibri" pitchFamily="34" charset="-120"/>
              </a:rPr>
              <a:t>Get Involved — sign up, volunteer, share</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Better Park for All — Campaign Creative Plan</dc:title>
  <dc:subject>PptxGenJS Presentation</dc:subject>
  <dc:creator>Moxie Strategies</dc:creator>
  <cp:lastModifiedBy>Moxie Strategies</cp:lastModifiedBy>
  <cp:revision>1</cp:revision>
  <dcterms:created xsi:type="dcterms:W3CDTF">2026-08-04T18:31:52Z</dcterms:created>
  <dcterms:modified xsi:type="dcterms:W3CDTF">2026-08-04T18:31:52Z</dcterms:modified>
</cp:coreProperties>
</file>